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41"/>
  </p:notesMasterIdLst>
  <p:sldIdLst>
    <p:sldId id="257" r:id="rId5"/>
    <p:sldId id="259" r:id="rId6"/>
    <p:sldId id="735" r:id="rId7"/>
    <p:sldId id="740" r:id="rId8"/>
    <p:sldId id="753" r:id="rId9"/>
    <p:sldId id="742" r:id="rId10"/>
    <p:sldId id="650" r:id="rId11"/>
    <p:sldId id="691" r:id="rId12"/>
    <p:sldId id="651" r:id="rId13"/>
    <p:sldId id="741" r:id="rId14"/>
    <p:sldId id="743" r:id="rId15"/>
    <p:sldId id="744" r:id="rId16"/>
    <p:sldId id="655" r:id="rId17"/>
    <p:sldId id="693" r:id="rId18"/>
    <p:sldId id="745" r:id="rId19"/>
    <p:sldId id="656" r:id="rId20"/>
    <p:sldId id="694" r:id="rId21"/>
    <p:sldId id="746" r:id="rId22"/>
    <p:sldId id="658" r:id="rId23"/>
    <p:sldId id="695" r:id="rId24"/>
    <p:sldId id="747" r:id="rId25"/>
    <p:sldId id="660" r:id="rId26"/>
    <p:sldId id="696" r:id="rId27"/>
    <p:sldId id="748" r:id="rId28"/>
    <p:sldId id="662" r:id="rId29"/>
    <p:sldId id="697" r:id="rId30"/>
    <p:sldId id="749" r:id="rId31"/>
    <p:sldId id="664" r:id="rId32"/>
    <p:sldId id="698" r:id="rId33"/>
    <p:sldId id="754" r:id="rId34"/>
    <p:sldId id="666" r:id="rId35"/>
    <p:sldId id="699" r:id="rId36"/>
    <p:sldId id="751" r:id="rId37"/>
    <p:sldId id="668" r:id="rId38"/>
    <p:sldId id="700" r:id="rId39"/>
    <p:sldId id="752" r:id="rId40"/>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BBD0"/>
    <a:srgbClr val="0071A1"/>
    <a:srgbClr val="025565"/>
    <a:srgbClr val="015969"/>
    <a:srgbClr val="CCDEE1"/>
    <a:srgbClr val="3A6E31"/>
    <a:srgbClr val="E06C00"/>
    <a:srgbClr val="8DC5CB"/>
    <a:srgbClr val="2AA8B0"/>
    <a:srgbClr val="F295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3FC132-39F9-3443-8DD1-D60012E722EF}" v="14" dt="2025-11-25T13:35:31.0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90"/>
    <p:restoredTop sz="92277"/>
  </p:normalViewPr>
  <p:slideViewPr>
    <p:cSldViewPr snapToObjects="1">
      <p:cViewPr varScale="1">
        <p:scale>
          <a:sx n="71" d="100"/>
          <a:sy n="71" d="100"/>
        </p:scale>
        <p:origin x="1064" y="4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2.xml"/><Relationship Id="rId1" Type="http://schemas.microsoft.com/office/2011/relationships/chartStyle" Target="style2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qdeltagare_2025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 jag vill delta / barnet vill delta</c:v>
                </c:pt>
                <c:pt idx="1">
                  <c:v>Nej, jag vill inte delta / barnet vill inte delta</c:v>
                </c:pt>
                <c:pt idx="2">
                  <c:v>Fylls i av personal: Barnet/ungdomen bedöms inte ha förmåga att svara på frågor om deltagande eller enkätfrågor</c:v>
                </c:pt>
              </c:strCache>
            </c:strRef>
          </c:cat>
          <c:val>
            <c:numRef>
              <c:f>Sheet1!$B$2:$B$4</c:f>
              <c:numCache>
                <c:formatCode>#\ ##0.000;[Red]\-#\ ##0.000</c:formatCode>
                <c:ptCount val="3"/>
                <c:pt idx="0">
                  <c:v>0.9197860962566845</c:v>
                </c:pt>
                <c:pt idx="1">
                  <c:v>4.8128342245989303E-2</c:v>
                </c:pt>
                <c:pt idx="2">
                  <c:v>3.2085561497326207E-2</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Tjej (n=40)</c:v>
                </c:pt>
              </c:strCache>
            </c:strRef>
          </c:tx>
          <c:spPr>
            <a:solidFill>
              <a:srgbClr val="7A5589"/>
            </a:solidFill>
            <a:ln>
              <a:noFill/>
            </a:ln>
            <a:effectLst/>
          </c:spPr>
          <c:invertIfNegative val="0"/>
          <c:dPt>
            <c:idx val="3"/>
            <c:invertIfNegative val="0"/>
            <c:bubble3D val="0"/>
            <c:spPr>
              <a:solidFill>
                <a:srgbClr val="7A5589"/>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7A5589"/>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0.97499999999999998</c:v>
                </c:pt>
                <c:pt idx="1">
                  <c:v>2.5000000000000001E-2</c:v>
                </c:pt>
                <c:pt idx="2">
                  <c:v>0</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Kille (n=111)</c:v>
                </c:pt>
              </c:strCache>
            </c:strRef>
          </c:tx>
          <c:spPr>
            <a:solidFill>
              <a:srgbClr val="CABBD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General</c:formatCode>
                <c:ptCount val="3"/>
                <c:pt idx="0">
                  <c:v>0.90990990990990994</c:v>
                </c:pt>
                <c:pt idx="1">
                  <c:v>7.2072072072072071E-2</c:v>
                </c:pt>
                <c:pt idx="2">
                  <c:v>1.8018018018018021E-2</c:v>
                </c:pt>
              </c:numCache>
            </c:numRef>
          </c:val>
          <c:extLst>
            <c:ext xmlns:c16="http://schemas.microsoft.com/office/drawing/2014/chart" uri="{C3380CC4-5D6E-409C-BE32-E72D297353CC}">
              <c16:uniqueId val="{00000005-F8D7-A948-9A7D-857706391F2D}"/>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q5_2025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9D12-5F42-8C2E-EC79643BFFCC}"/>
              </c:ext>
            </c:extLst>
          </c:dPt>
          <c:dPt>
            <c:idx val="6"/>
            <c:invertIfNegative val="0"/>
            <c:bubble3D val="0"/>
            <c:spPr>
              <a:solidFill>
                <a:srgbClr val="0071A1"/>
              </a:solidFill>
              <a:ln>
                <a:noFill/>
              </a:ln>
              <a:effectLst/>
            </c:spPr>
            <c:extLst>
              <c:ext xmlns:c16="http://schemas.microsoft.com/office/drawing/2014/chart" uri="{C3380CC4-5D6E-409C-BE32-E72D297353CC}">
                <c16:uniqueId val="{00000003-9D12-5F42-8C2E-EC79643BFFCC}"/>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0.82634730538922152</c:v>
                </c:pt>
                <c:pt idx="1">
                  <c:v>0.1497005988023952</c:v>
                </c:pt>
                <c:pt idx="2">
                  <c:v>2.3952095808383232E-2</c:v>
                </c:pt>
              </c:numCache>
            </c:numRef>
          </c:val>
          <c:extLst>
            <c:ext xmlns:c16="http://schemas.microsoft.com/office/drawing/2014/chart" uri="{C3380CC4-5D6E-409C-BE32-E72D297353CC}">
              <c16:uniqueId val="{00000004-9D12-5F42-8C2E-EC79643BFFCC}"/>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Tjej (n=41)</c:v>
                </c:pt>
              </c:strCache>
            </c:strRef>
          </c:tx>
          <c:spPr>
            <a:solidFill>
              <a:srgbClr val="7A5589"/>
            </a:solidFill>
            <a:ln>
              <a:noFill/>
            </a:ln>
            <a:effectLst/>
          </c:spPr>
          <c:invertIfNegative val="0"/>
          <c:dPt>
            <c:idx val="3"/>
            <c:invertIfNegative val="0"/>
            <c:bubble3D val="0"/>
            <c:spPr>
              <a:solidFill>
                <a:srgbClr val="7A5589"/>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7A5589"/>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0.82926829268292679</c:v>
                </c:pt>
                <c:pt idx="1">
                  <c:v>0.17073170731707321</c:v>
                </c:pt>
                <c:pt idx="2">
                  <c:v>0</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Kille (n=113)</c:v>
                </c:pt>
              </c:strCache>
            </c:strRef>
          </c:tx>
          <c:spPr>
            <a:solidFill>
              <a:srgbClr val="CABBD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General</c:formatCode>
                <c:ptCount val="3"/>
                <c:pt idx="0">
                  <c:v>0.82300884955752207</c:v>
                </c:pt>
                <c:pt idx="1">
                  <c:v>0.1415929203539823</c:v>
                </c:pt>
                <c:pt idx="2">
                  <c:v>3.5398230088495568E-2</c:v>
                </c:pt>
              </c:numCache>
            </c:numRef>
          </c:val>
          <c:extLst>
            <c:ext xmlns:c16="http://schemas.microsoft.com/office/drawing/2014/chart" uri="{C3380CC4-5D6E-409C-BE32-E72D297353CC}">
              <c16:uniqueId val="{00000005-F8D7-A948-9A7D-857706391F2D}"/>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q6_2025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4448-9A4E-8929-9AD71424034A}"/>
              </c:ext>
            </c:extLst>
          </c:dPt>
          <c:dPt>
            <c:idx val="6"/>
            <c:invertIfNegative val="0"/>
            <c:bubble3D val="0"/>
            <c:spPr>
              <a:solidFill>
                <a:srgbClr val="0071A1"/>
              </a:solidFill>
              <a:ln>
                <a:noFill/>
              </a:ln>
              <a:effectLst/>
            </c:spPr>
            <c:extLst>
              <c:ext xmlns:c16="http://schemas.microsoft.com/office/drawing/2014/chart" uri="{C3380CC4-5D6E-409C-BE32-E72D297353CC}">
                <c16:uniqueId val="{00000003-4448-9A4E-8929-9AD71424034A}"/>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0.96969696969696972</c:v>
                </c:pt>
                <c:pt idx="1">
                  <c:v>1.2121212121212119E-2</c:v>
                </c:pt>
                <c:pt idx="2">
                  <c:v>1.8181818181818181E-2</c:v>
                </c:pt>
              </c:numCache>
            </c:numRef>
          </c:val>
          <c:extLst>
            <c:ext xmlns:c16="http://schemas.microsoft.com/office/drawing/2014/chart" uri="{C3380CC4-5D6E-409C-BE32-E72D297353CC}">
              <c16:uniqueId val="{00000004-4448-9A4E-8929-9AD71424034A}"/>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Tjej (n=51)</c:v>
                </c:pt>
              </c:strCache>
            </c:strRef>
          </c:tx>
          <c:spPr>
            <a:solidFill>
              <a:srgbClr val="7A5589"/>
            </a:solidFill>
            <a:ln>
              <a:noFill/>
            </a:ln>
            <a:effectLst/>
          </c:spPr>
          <c:invertIfNegative val="0"/>
          <c:dPt>
            <c:idx val="3"/>
            <c:invertIfNegative val="0"/>
            <c:bubble3D val="0"/>
            <c:spPr>
              <a:solidFill>
                <a:srgbClr val="7A5589"/>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7A5589"/>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0.97560975609756095</c:v>
                </c:pt>
                <c:pt idx="1">
                  <c:v>2.4390243902439029E-2</c:v>
                </c:pt>
                <c:pt idx="2">
                  <c:v>0</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Kille (n=111)</c:v>
                </c:pt>
              </c:strCache>
            </c:strRef>
          </c:tx>
          <c:spPr>
            <a:solidFill>
              <a:srgbClr val="CABBD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General</c:formatCode>
                <c:ptCount val="3"/>
                <c:pt idx="0">
                  <c:v>0.97297297297297303</c:v>
                </c:pt>
                <c:pt idx="1">
                  <c:v>9.0090090090090089E-3</c:v>
                </c:pt>
                <c:pt idx="2">
                  <c:v>1.8018018018018021E-2</c:v>
                </c:pt>
              </c:numCache>
            </c:numRef>
          </c:val>
          <c:extLst>
            <c:ext xmlns:c16="http://schemas.microsoft.com/office/drawing/2014/chart" uri="{C3380CC4-5D6E-409C-BE32-E72D297353CC}">
              <c16:uniqueId val="{00000005-F8D7-A948-9A7D-857706391F2D}"/>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q7_2025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2291-D34C-ABA3-2DD33F4A400E}"/>
              </c:ext>
            </c:extLst>
          </c:dPt>
          <c:dPt>
            <c:idx val="6"/>
            <c:invertIfNegative val="0"/>
            <c:bubble3D val="0"/>
            <c:spPr>
              <a:solidFill>
                <a:srgbClr val="0071A1"/>
              </a:solidFill>
              <a:ln>
                <a:noFill/>
              </a:ln>
              <a:effectLst/>
            </c:spPr>
            <c:extLst>
              <c:ext xmlns:c16="http://schemas.microsoft.com/office/drawing/2014/chart" uri="{C3380CC4-5D6E-409C-BE32-E72D297353CC}">
                <c16:uniqueId val="{00000003-2291-D34C-ABA3-2DD33F4A400E}"/>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0.1144578313253012</c:v>
                </c:pt>
                <c:pt idx="1">
                  <c:v>5.4216867469879519E-2</c:v>
                </c:pt>
                <c:pt idx="2">
                  <c:v>0.83132530120481929</c:v>
                </c:pt>
              </c:numCache>
            </c:numRef>
          </c:val>
          <c:extLst>
            <c:ext xmlns:c16="http://schemas.microsoft.com/office/drawing/2014/chart" uri="{C3380CC4-5D6E-409C-BE32-E72D297353CC}">
              <c16:uniqueId val="{00000004-2291-D34C-ABA3-2DD33F4A400E}"/>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Tjej (n=41)</c:v>
                </c:pt>
              </c:strCache>
            </c:strRef>
          </c:tx>
          <c:spPr>
            <a:solidFill>
              <a:srgbClr val="7A5589"/>
            </a:solidFill>
            <a:ln>
              <a:noFill/>
            </a:ln>
            <a:effectLst/>
          </c:spPr>
          <c:invertIfNegative val="0"/>
          <c:dPt>
            <c:idx val="3"/>
            <c:invertIfNegative val="0"/>
            <c:bubble3D val="0"/>
            <c:spPr>
              <a:solidFill>
                <a:srgbClr val="7A5589"/>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7A5589"/>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0.14634146341463411</c:v>
                </c:pt>
                <c:pt idx="1">
                  <c:v>9.7560975609756101E-2</c:v>
                </c:pt>
                <c:pt idx="2">
                  <c:v>0.75609756097560976</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Kille (n=112)</c:v>
                </c:pt>
              </c:strCache>
            </c:strRef>
          </c:tx>
          <c:spPr>
            <a:solidFill>
              <a:srgbClr val="CABBD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General</c:formatCode>
                <c:ptCount val="3"/>
                <c:pt idx="0">
                  <c:v>0.1071428571428571</c:v>
                </c:pt>
                <c:pt idx="1">
                  <c:v>4.4642857142857137E-2</c:v>
                </c:pt>
                <c:pt idx="2">
                  <c:v>0.8482142857142857</c:v>
                </c:pt>
              </c:numCache>
            </c:numRef>
          </c:val>
          <c:extLst>
            <c:ext xmlns:c16="http://schemas.microsoft.com/office/drawing/2014/chart" uri="{C3380CC4-5D6E-409C-BE32-E72D297353CC}">
              <c16:uniqueId val="{00000005-F8D7-A948-9A7D-857706391F2D}"/>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q8_2025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100A-C64F-9CF2-5A2D65D2A156}"/>
              </c:ext>
            </c:extLst>
          </c:dPt>
          <c:dPt>
            <c:idx val="6"/>
            <c:invertIfNegative val="0"/>
            <c:bubble3D val="0"/>
            <c:spPr>
              <a:solidFill>
                <a:srgbClr val="0071A1"/>
              </a:solidFill>
              <a:ln>
                <a:noFill/>
              </a:ln>
              <a:effectLst/>
            </c:spPr>
            <c:extLst>
              <c:ext xmlns:c16="http://schemas.microsoft.com/office/drawing/2014/chart" uri="{C3380CC4-5D6E-409C-BE32-E72D297353CC}">
                <c16:uniqueId val="{00000003-100A-C64F-9CF2-5A2D65D2A156}"/>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Ja</c:v>
                </c:pt>
                <c:pt idx="1">
                  <c:v>Nej</c:v>
                </c:pt>
              </c:strCache>
            </c:strRef>
          </c:cat>
          <c:val>
            <c:numRef>
              <c:f>Sheet1!$B$2:$B$3</c:f>
              <c:numCache>
                <c:formatCode>General</c:formatCode>
                <c:ptCount val="2"/>
                <c:pt idx="0">
                  <c:v>0.95757575757575752</c:v>
                </c:pt>
                <c:pt idx="1">
                  <c:v>4.2424242424242427E-2</c:v>
                </c:pt>
              </c:numCache>
            </c:numRef>
          </c:val>
          <c:extLst>
            <c:ext xmlns:c16="http://schemas.microsoft.com/office/drawing/2014/chart" uri="{C3380CC4-5D6E-409C-BE32-E72D297353CC}">
              <c16:uniqueId val="{00000004-100A-C64F-9CF2-5A2D65D2A156}"/>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Tjej (n=41)</c:v>
                </c:pt>
              </c:strCache>
            </c:strRef>
          </c:tx>
          <c:spPr>
            <a:solidFill>
              <a:srgbClr val="7A5589"/>
            </a:solidFill>
            <a:ln>
              <a:noFill/>
            </a:ln>
            <a:effectLst/>
          </c:spPr>
          <c:invertIfNegative val="0"/>
          <c:dPt>
            <c:idx val="3"/>
            <c:invertIfNegative val="0"/>
            <c:bubble3D val="0"/>
            <c:spPr>
              <a:solidFill>
                <a:srgbClr val="7A5589"/>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7A5589"/>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Ja</c:v>
                </c:pt>
                <c:pt idx="1">
                  <c:v>Nej</c:v>
                </c:pt>
              </c:strCache>
            </c:strRef>
          </c:cat>
          <c:val>
            <c:numRef>
              <c:f>Sheet1!$B$2:$B$3</c:f>
              <c:numCache>
                <c:formatCode>General</c:formatCode>
                <c:ptCount val="2"/>
                <c:pt idx="0">
                  <c:v>0.92682926829268297</c:v>
                </c:pt>
                <c:pt idx="1">
                  <c:v>7.3170731707317069E-2</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Kile (n=111)</c:v>
                </c:pt>
              </c:strCache>
            </c:strRef>
          </c:tx>
          <c:spPr>
            <a:solidFill>
              <a:srgbClr val="CABBD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Ja</c:v>
                </c:pt>
                <c:pt idx="1">
                  <c:v>Nej</c:v>
                </c:pt>
              </c:strCache>
            </c:strRef>
          </c:cat>
          <c:val>
            <c:numRef>
              <c:f>Sheet1!$C$2:$C$3</c:f>
              <c:numCache>
                <c:formatCode>General</c:formatCode>
                <c:ptCount val="2"/>
                <c:pt idx="0">
                  <c:v>0.963963963963964</c:v>
                </c:pt>
                <c:pt idx="1">
                  <c:v>3.6036036036036043E-2</c:v>
                </c:pt>
              </c:numCache>
            </c:numRef>
          </c:val>
          <c:extLst>
            <c:ext xmlns:c16="http://schemas.microsoft.com/office/drawing/2014/chart" uri="{C3380CC4-5D6E-409C-BE32-E72D297353CC}">
              <c16:uniqueId val="{00000005-F8D7-A948-9A7D-857706391F2D}"/>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q9_2025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6573-404A-A80C-B22F38B54972}"/>
              </c:ext>
            </c:extLst>
          </c:dPt>
          <c:dPt>
            <c:idx val="6"/>
            <c:invertIfNegative val="0"/>
            <c:bubble3D val="0"/>
            <c:spPr>
              <a:solidFill>
                <a:srgbClr val="0071A1"/>
              </a:solidFill>
              <a:ln>
                <a:noFill/>
              </a:ln>
              <a:effectLst/>
            </c:spPr>
            <c:extLst>
              <c:ext xmlns:c16="http://schemas.microsoft.com/office/drawing/2014/chart" uri="{C3380CC4-5D6E-409C-BE32-E72D297353CC}">
                <c16:uniqueId val="{00000003-6573-404A-A80C-B22F38B54972}"/>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0.96385542168674698</c:v>
                </c:pt>
                <c:pt idx="1">
                  <c:v>3.012048192771084E-2</c:v>
                </c:pt>
                <c:pt idx="2">
                  <c:v>6.024096385542169E-3</c:v>
                </c:pt>
              </c:numCache>
            </c:numRef>
          </c:val>
          <c:extLst>
            <c:ext xmlns:c16="http://schemas.microsoft.com/office/drawing/2014/chart" uri="{C3380CC4-5D6E-409C-BE32-E72D297353CC}">
              <c16:uniqueId val="{00000004-6573-404A-A80C-B22F38B54972}"/>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qgender_2025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Tjej</c:v>
                </c:pt>
                <c:pt idx="1">
                  <c:v>Kille</c:v>
                </c:pt>
              </c:strCache>
            </c:strRef>
          </c:cat>
          <c:val>
            <c:numRef>
              <c:f>Sheet1!$B$2:$B$3</c:f>
              <c:numCache>
                <c:formatCode>General</c:formatCode>
                <c:ptCount val="2"/>
                <c:pt idx="0">
                  <c:v>0.28025477707006369</c:v>
                </c:pt>
                <c:pt idx="1">
                  <c:v>0.71974522292993626</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Tjej (n=41)</c:v>
                </c:pt>
              </c:strCache>
            </c:strRef>
          </c:tx>
          <c:spPr>
            <a:solidFill>
              <a:srgbClr val="7A5589"/>
            </a:solidFill>
            <a:ln>
              <a:noFill/>
            </a:ln>
            <a:effectLst/>
          </c:spPr>
          <c:invertIfNegative val="0"/>
          <c:dPt>
            <c:idx val="3"/>
            <c:invertIfNegative val="0"/>
            <c:bubble3D val="0"/>
            <c:spPr>
              <a:solidFill>
                <a:srgbClr val="7A5589"/>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7A5589"/>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0.97560975609756095</c:v>
                </c:pt>
                <c:pt idx="1">
                  <c:v>2.4390243902439029E-2</c:v>
                </c:pt>
                <c:pt idx="2">
                  <c:v>0</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Kille (n=112)</c:v>
                </c:pt>
              </c:strCache>
            </c:strRef>
          </c:tx>
          <c:spPr>
            <a:solidFill>
              <a:srgbClr val="CABBD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General</c:formatCode>
                <c:ptCount val="3"/>
                <c:pt idx="0">
                  <c:v>0.9642857142857143</c:v>
                </c:pt>
                <c:pt idx="1">
                  <c:v>3.5714285714285712E-2</c:v>
                </c:pt>
                <c:pt idx="2">
                  <c:v>0</c:v>
                </c:pt>
              </c:numCache>
            </c:numRef>
          </c:val>
          <c:extLst>
            <c:ext xmlns:c16="http://schemas.microsoft.com/office/drawing/2014/chart" uri="{C3380CC4-5D6E-409C-BE32-E72D297353CC}">
              <c16:uniqueId val="{00000005-F8D7-A948-9A7D-857706391F2D}"/>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q10_2025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D3F-ED4C-8DFA-B75DFADA6497}"/>
              </c:ext>
            </c:extLst>
          </c:dPt>
          <c:dPt>
            <c:idx val="6"/>
            <c:invertIfNegative val="0"/>
            <c:bubble3D val="0"/>
            <c:spPr>
              <a:solidFill>
                <a:srgbClr val="0071A1"/>
              </a:solidFill>
              <a:ln>
                <a:noFill/>
              </a:ln>
              <a:effectLst/>
            </c:spPr>
            <c:extLst>
              <c:ext xmlns:c16="http://schemas.microsoft.com/office/drawing/2014/chart" uri="{C3380CC4-5D6E-409C-BE32-E72D297353CC}">
                <c16:uniqueId val="{00000003-AD3F-ED4C-8DFA-B75DFADA649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0.98181818181818181</c:v>
                </c:pt>
                <c:pt idx="1">
                  <c:v>1.8181818181818181E-2</c:v>
                </c:pt>
                <c:pt idx="2">
                  <c:v>0</c:v>
                </c:pt>
              </c:numCache>
            </c:numRef>
          </c:val>
          <c:extLst>
            <c:ext xmlns:c16="http://schemas.microsoft.com/office/drawing/2014/chart" uri="{C3380CC4-5D6E-409C-BE32-E72D297353CC}">
              <c16:uniqueId val="{00000004-AD3F-ED4C-8DFA-B75DFADA6497}"/>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Tjej (n=41)</c:v>
                </c:pt>
              </c:strCache>
            </c:strRef>
          </c:tx>
          <c:spPr>
            <a:solidFill>
              <a:srgbClr val="7A5589"/>
            </a:solidFill>
            <a:ln>
              <a:noFill/>
            </a:ln>
            <a:effectLst/>
          </c:spPr>
          <c:invertIfNegative val="0"/>
          <c:dPt>
            <c:idx val="3"/>
            <c:invertIfNegative val="0"/>
            <c:bubble3D val="0"/>
            <c:spPr>
              <a:solidFill>
                <a:srgbClr val="7A5589"/>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7A5589"/>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1</c:v>
                </c:pt>
                <c:pt idx="1">
                  <c:v>0</c:v>
                </c:pt>
                <c:pt idx="2">
                  <c:v>0</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Kille (n=111)</c:v>
                </c:pt>
              </c:strCache>
            </c:strRef>
          </c:tx>
          <c:spPr>
            <a:solidFill>
              <a:srgbClr val="CABBD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General</c:formatCode>
                <c:ptCount val="3"/>
                <c:pt idx="0">
                  <c:v>0.98198198198198194</c:v>
                </c:pt>
                <c:pt idx="1">
                  <c:v>1.8018018018018021E-2</c:v>
                </c:pt>
                <c:pt idx="2">
                  <c:v>0</c:v>
                </c:pt>
              </c:numCache>
            </c:numRef>
          </c:val>
          <c:extLst>
            <c:ext xmlns:c16="http://schemas.microsoft.com/office/drawing/2014/chart" uri="{C3380CC4-5D6E-409C-BE32-E72D297353CC}">
              <c16:uniqueId val="{00000005-F8D7-A948-9A7D-857706391F2D}"/>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q1_2025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0.78443113772455086</c:v>
                </c:pt>
                <c:pt idx="1">
                  <c:v>0.19161676646706591</c:v>
                </c:pt>
                <c:pt idx="2">
                  <c:v>2.3952095808383232E-2</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Tjej (n=41)</c:v>
                </c:pt>
              </c:strCache>
            </c:strRef>
          </c:tx>
          <c:spPr>
            <a:solidFill>
              <a:srgbClr val="7A5589"/>
            </a:solidFill>
            <a:ln>
              <a:noFill/>
            </a:ln>
            <a:effectLst/>
          </c:spPr>
          <c:invertIfNegative val="0"/>
          <c:dPt>
            <c:idx val="3"/>
            <c:invertIfNegative val="0"/>
            <c:bubble3D val="0"/>
            <c:spPr>
              <a:solidFill>
                <a:srgbClr val="7A5589"/>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7A5589"/>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0.80487804878048785</c:v>
                </c:pt>
                <c:pt idx="1">
                  <c:v>0.17073170731707321</c:v>
                </c:pt>
                <c:pt idx="2">
                  <c:v>2.4390243902439029E-2</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Kille (n=113)</c:v>
                </c:pt>
              </c:strCache>
            </c:strRef>
          </c:tx>
          <c:spPr>
            <a:solidFill>
              <a:srgbClr val="CABBD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General</c:formatCode>
                <c:ptCount val="3"/>
                <c:pt idx="0">
                  <c:v>0.78761061946902655</c:v>
                </c:pt>
                <c:pt idx="1">
                  <c:v>0.19469026548672569</c:v>
                </c:pt>
                <c:pt idx="2">
                  <c:v>1.7699115044247791E-2</c:v>
                </c:pt>
              </c:numCache>
            </c:numRef>
          </c:val>
          <c:extLst>
            <c:ext xmlns:c16="http://schemas.microsoft.com/office/drawing/2014/chart" uri="{C3380CC4-5D6E-409C-BE32-E72D297353CC}">
              <c16:uniqueId val="{00000005-F8D7-A948-9A7D-857706391F2D}"/>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q2_2025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0.91566265060240959</c:v>
                </c:pt>
                <c:pt idx="1">
                  <c:v>7.2289156626506021E-2</c:v>
                </c:pt>
                <c:pt idx="2">
                  <c:v>1.204819277108434E-2</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Tjej (n=41)</c:v>
                </c:pt>
              </c:strCache>
            </c:strRef>
          </c:tx>
          <c:spPr>
            <a:solidFill>
              <a:srgbClr val="7A5589"/>
            </a:solidFill>
            <a:ln>
              <a:noFill/>
            </a:ln>
            <a:effectLst/>
          </c:spPr>
          <c:invertIfNegative val="0"/>
          <c:dPt>
            <c:idx val="3"/>
            <c:invertIfNegative val="0"/>
            <c:bubble3D val="0"/>
            <c:spPr>
              <a:solidFill>
                <a:srgbClr val="7A5589"/>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7A5589"/>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0.87804878048780488</c:v>
                </c:pt>
                <c:pt idx="1">
                  <c:v>9.7560975609756101E-2</c:v>
                </c:pt>
                <c:pt idx="2">
                  <c:v>2.4390243902439029E-2</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Kille (n=112)</c:v>
                </c:pt>
              </c:strCache>
            </c:strRef>
          </c:tx>
          <c:spPr>
            <a:solidFill>
              <a:srgbClr val="CABBD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General</c:formatCode>
                <c:ptCount val="3"/>
                <c:pt idx="0">
                  <c:v>0.9464285714285714</c:v>
                </c:pt>
                <c:pt idx="1">
                  <c:v>4.4642857142857137E-2</c:v>
                </c:pt>
                <c:pt idx="2">
                  <c:v>8.9285714285714281E-3</c:v>
                </c:pt>
              </c:numCache>
            </c:numRef>
          </c:val>
          <c:extLst>
            <c:ext xmlns:c16="http://schemas.microsoft.com/office/drawing/2014/chart" uri="{C3380CC4-5D6E-409C-BE32-E72D297353CC}">
              <c16:uniqueId val="{00000005-F8D7-A948-9A7D-857706391F2D}"/>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q3_2025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0.95151515151515154</c:v>
                </c:pt>
                <c:pt idx="1">
                  <c:v>3.03030303030303E-2</c:v>
                </c:pt>
                <c:pt idx="2">
                  <c:v>1.8181818181818181E-2</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Tjej (n=41)</c:v>
                </c:pt>
              </c:strCache>
            </c:strRef>
          </c:tx>
          <c:spPr>
            <a:solidFill>
              <a:srgbClr val="7A5589"/>
            </a:solidFill>
            <a:ln>
              <a:noFill/>
            </a:ln>
            <a:effectLst/>
          </c:spPr>
          <c:invertIfNegative val="0"/>
          <c:dPt>
            <c:idx val="3"/>
            <c:invertIfNegative val="0"/>
            <c:bubble3D val="0"/>
            <c:spPr>
              <a:solidFill>
                <a:srgbClr val="7A5589"/>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7A5589"/>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0.95121951219512191</c:v>
                </c:pt>
                <c:pt idx="1">
                  <c:v>4.878048780487805E-2</c:v>
                </c:pt>
                <c:pt idx="2">
                  <c:v>0</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Kille (n=111)</c:v>
                </c:pt>
              </c:strCache>
            </c:strRef>
          </c:tx>
          <c:spPr>
            <a:solidFill>
              <a:srgbClr val="CABBD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General</c:formatCode>
                <c:ptCount val="3"/>
                <c:pt idx="0">
                  <c:v>0.95495495495495497</c:v>
                </c:pt>
                <c:pt idx="1">
                  <c:v>2.7027027027027029E-2</c:v>
                </c:pt>
                <c:pt idx="2">
                  <c:v>1.8018018018018021E-2</c:v>
                </c:pt>
              </c:numCache>
            </c:numRef>
          </c:val>
          <c:extLst>
            <c:ext xmlns:c16="http://schemas.microsoft.com/office/drawing/2014/chart" uri="{C3380CC4-5D6E-409C-BE32-E72D297353CC}">
              <c16:uniqueId val="{00000005-F8D7-A948-9A7D-857706391F2D}"/>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q4_2024</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2E25-0047-A27B-2FF51A0B3603}"/>
              </c:ext>
            </c:extLst>
          </c:dPt>
          <c:dPt>
            <c:idx val="6"/>
            <c:invertIfNegative val="0"/>
            <c:bubble3D val="0"/>
            <c:spPr>
              <a:solidFill>
                <a:srgbClr val="0071A1"/>
              </a:solidFill>
              <a:ln>
                <a:noFill/>
              </a:ln>
              <a:effectLst/>
            </c:spPr>
            <c:extLst>
              <c:ext xmlns:c16="http://schemas.microsoft.com/office/drawing/2014/chart" uri="{C3380CC4-5D6E-409C-BE32-E72D297353CC}">
                <c16:uniqueId val="{00000003-2E25-0047-A27B-2FF51A0B3603}"/>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0.92682926829268297</c:v>
                </c:pt>
                <c:pt idx="1">
                  <c:v>6.097560975609756E-2</c:v>
                </c:pt>
                <c:pt idx="2">
                  <c:v>1.2195121951219509E-2</c:v>
                </c:pt>
              </c:numCache>
            </c:numRef>
          </c:val>
          <c:extLst>
            <c:ext xmlns:c16="http://schemas.microsoft.com/office/drawing/2014/chart" uri="{C3380CC4-5D6E-409C-BE32-E72D297353CC}">
              <c16:uniqueId val="{00000004-2E25-0047-A27B-2FF51A0B3603}"/>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C99F5C-CBF5-DF46-A547-7E4FFE295152}" type="datetimeFigureOut">
              <a:rPr lang="sv-SE"/>
              <a:t>2025-11-26</a:t>
            </a:fld>
            <a:endParaRPr lang="sv-SE"/>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A202B6-01B5-D644-AEF6-2AC400292CD8}" type="slidenum">
              <a:rPr/>
              <a:t>‹#›</a:t>
            </a:fld>
            <a:endParaRPr lang="sv-SE"/>
          </a:p>
        </p:txBody>
      </p:sp>
    </p:spTree>
    <p:extLst>
      <p:ext uri="{BB962C8B-B14F-4D97-AF65-F5344CB8AC3E}">
        <p14:creationId xmlns:p14="http://schemas.microsoft.com/office/powerpoint/2010/main" val="1014046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2</a:t>
            </a:fld>
            <a:endParaRPr lang="sv-SE"/>
          </a:p>
        </p:txBody>
      </p:sp>
    </p:spTree>
    <p:extLst>
      <p:ext uri="{BB962C8B-B14F-4D97-AF65-F5344CB8AC3E}">
        <p14:creationId xmlns:p14="http://schemas.microsoft.com/office/powerpoint/2010/main" val="1548649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3</a:t>
            </a:fld>
            <a:endParaRPr lang="sv-SE"/>
          </a:p>
        </p:txBody>
      </p:sp>
    </p:spTree>
    <p:extLst>
      <p:ext uri="{BB962C8B-B14F-4D97-AF65-F5344CB8AC3E}">
        <p14:creationId xmlns:p14="http://schemas.microsoft.com/office/powerpoint/2010/main" val="4070944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E478E9F-EA97-584B-A2E9-A3C9F49DCB73}"/>
              </a:ext>
            </a:extLst>
          </p:cNvPr>
          <p:cNvSpPr>
            <a:spLocks noGrp="1"/>
          </p:cNvSpPr>
          <p:nvPr>
            <p:ph type="title"/>
          </p:nvPr>
        </p:nvSpPr>
        <p:spPr/>
        <p:txBody>
          <a:bodyPr/>
          <a:lstStyle/>
          <a:p>
            <a:r>
              <a:rPr lang="en-US" dirty="0"/>
              <a:t>Click to edit Master title style</a:t>
            </a:r>
            <a:endParaRPr lang="sv-SE" dirty="0"/>
          </a:p>
        </p:txBody>
      </p:sp>
      <p:sp>
        <p:nvSpPr>
          <p:cNvPr id="15" name="Slide Number Placeholder 14">
            <a:extLst>
              <a:ext uri="{FF2B5EF4-FFF2-40B4-BE49-F238E27FC236}">
                <a16:creationId xmlns:a16="http://schemas.microsoft.com/office/drawing/2014/main" id="{D44DBCCD-EA1F-1546-9FCF-0E871F458856}"/>
              </a:ext>
            </a:extLst>
          </p:cNvPr>
          <p:cNvSpPr>
            <a:spLocks noGrp="1"/>
          </p:cNvSpPr>
          <p:nvPr>
            <p:ph type="sldNum" sz="quarter" idx="11"/>
          </p:nvPr>
        </p:nvSpPr>
        <p:spPr>
          <a:xfrm>
            <a:off x="2792760" y="6356352"/>
            <a:ext cx="2228850" cy="365125"/>
          </a:xfrm>
        </p:spPr>
        <p:txBody>
          <a:bodyPr/>
          <a:lstStyle/>
          <a:p>
            <a:fld id="{35DC3D6C-A556-0D48-B15A-DD8A2D5F88FC}"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8623" y="735981"/>
            <a:ext cx="8543925" cy="26333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DC3D6C-A556-0D48-B15A-DD8A2D5F88FC}" type="slidenum">
              <a:rPr/>
              <a:t>‹#›</a:t>
            </a:fld>
            <a:endParaRPr lang="sv-SE"/>
          </a:p>
        </p:txBody>
      </p:sp>
    </p:spTree>
    <p:extLst>
      <p:ext uri="{BB962C8B-B14F-4D97-AF65-F5344CB8AC3E}">
        <p14:creationId xmlns:p14="http://schemas.microsoft.com/office/powerpoint/2010/main" val="946732147"/>
      </p:ext>
    </p:extLst>
  </p:cSld>
  <p:clrMap bg1="lt1" tx1="dk1" bg2="lt2" tx2="dk2" accent1="accent1" accent2="accent2" accent3="accent3" accent4="accent4" accent5="accent5" accent6="accent6" hlink="hlink" folHlink="folHlink"/>
  <p:sldLayoutIdLst>
    <p:sldLayoutId id="2147483661" r:id="rId1"/>
    <p:sldLayoutId id="2147483667" r:id="rId2"/>
  </p:sldLayoutIdLst>
  <p:hf hdr="0" dt="0"/>
  <p:txStyles>
    <p:titleStyle>
      <a:lvl1pPr algn="l" defTabSz="914400" rtl="0" eaLnBrk="1" latinLnBrk="0" hangingPunct="1">
        <a:lnSpc>
          <a:spcPct val="90000"/>
        </a:lnSpc>
        <a:spcBef>
          <a:spcPct val="0"/>
        </a:spcBef>
        <a:buNone/>
        <a:defRPr sz="2000" b="1" i="0" kern="1200">
          <a:solidFill>
            <a:schemeClr val="tx1"/>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824156" y="2492896"/>
            <a:ext cx="8248508" cy="5914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Lägerverksamhet</a:t>
            </a:r>
            <a:endParaRPr lang="sv-SE" sz="2400" b="1" kern="0" dirty="0">
              <a:solidFill>
                <a:srgbClr val="231F20"/>
              </a:solidFill>
              <a:latin typeface="Arial Black" charset="0"/>
              <a:ea typeface="Arial Black" charset="0"/>
              <a:cs typeface="Arial Black" charset="0"/>
            </a:endParaRPr>
          </a:p>
        </p:txBody>
      </p:sp>
      <p:sp>
        <p:nvSpPr>
          <p:cNvPr id="16" name="Underrubrik 2">
            <a:extLst>
              <a:ext uri="{FF2B5EF4-FFF2-40B4-BE49-F238E27FC236}">
                <a16:creationId xmlns:a16="http://schemas.microsoft.com/office/drawing/2014/main" id="{378DBFEB-4C66-B04B-A4CE-5988880B2B2C}"/>
              </a:ext>
            </a:extLst>
          </p:cNvPr>
          <p:cNvSpPr txBox="1">
            <a:spLocks/>
          </p:cNvSpPr>
          <p:nvPr/>
        </p:nvSpPr>
        <p:spPr bwMode="auto">
          <a:xfrm>
            <a:off x="837646" y="3342312"/>
            <a:ext cx="7571738" cy="145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noProof="1">
                <a:solidFill>
                  <a:srgbClr val="231F20"/>
                </a:solidFill>
                <a:latin typeface="Arial Black" charset="0"/>
                <a:ea typeface="Arial Black" charset="0"/>
                <a:cs typeface="Arial Black" charset="0"/>
              </a:rPr>
              <a:t>Göteborg</a:t>
            </a:r>
            <a:endParaRPr lang="sv-SE" sz="2000" b="1" kern="0" dirty="0">
              <a:solidFill>
                <a:srgbClr val="231F20"/>
              </a:solidFill>
              <a:latin typeface="Arial Black" charset="0"/>
              <a:ea typeface="Arial Black" charset="0"/>
              <a:cs typeface="Arial Black" charset="0"/>
            </a:endParaRPr>
          </a:p>
        </p:txBody>
      </p:sp>
      <p:pic>
        <p:nvPicPr>
          <p:cNvPr id="3" name="Bildobjekt 2">
            <a:extLst>
              <a:ext uri="{FF2B5EF4-FFF2-40B4-BE49-F238E27FC236}">
                <a16:creationId xmlns:a16="http://schemas.microsoft.com/office/drawing/2014/main" id="{E9670B28-CA72-21DE-2802-642FE4F7C4EF}"/>
              </a:ext>
            </a:extLst>
          </p:cNvPr>
          <p:cNvPicPr>
            <a:picLocks noChangeAspect="1"/>
          </p:cNvPicPr>
          <p:nvPr/>
        </p:nvPicPr>
        <p:blipFill>
          <a:blip r:embed="rId2"/>
          <a:srcRect t="30736" b="30736"/>
          <a:stretch/>
        </p:blipFill>
        <p:spPr>
          <a:xfrm>
            <a:off x="547042" y="260648"/>
            <a:ext cx="1800200" cy="693568"/>
          </a:xfrm>
          <a:prstGeom prst="rect">
            <a:avLst/>
          </a:prstGeom>
        </p:spPr>
      </p:pic>
      <p:pic>
        <p:nvPicPr>
          <p:cNvPr id="2" name="Bildobjekt 1">
            <a:extLst>
              <a:ext uri="{FF2B5EF4-FFF2-40B4-BE49-F238E27FC236}">
                <a16:creationId xmlns:a16="http://schemas.microsoft.com/office/drawing/2014/main" id="{EA7BF975-CBC4-07E1-4899-D4A59964E157}"/>
              </a:ext>
            </a:extLst>
          </p:cNvPr>
          <p:cNvPicPr>
            <a:picLocks noChangeAspect="1"/>
          </p:cNvPicPr>
          <p:nvPr/>
        </p:nvPicPr>
        <p:blipFill>
          <a:blip r:embed="rId3"/>
          <a:stretch>
            <a:fillRect/>
          </a:stretch>
        </p:blipFill>
        <p:spPr>
          <a:xfrm>
            <a:off x="2504728" y="395934"/>
            <a:ext cx="570461" cy="521162"/>
          </a:xfrm>
          <a:prstGeom prst="rect">
            <a:avLst/>
          </a:prstGeom>
        </p:spPr>
      </p:pic>
    </p:spTree>
    <p:extLst>
      <p:ext uri="{BB962C8B-B14F-4D97-AF65-F5344CB8AC3E}">
        <p14:creationId xmlns:p14="http://schemas.microsoft.com/office/powerpoint/2010/main" val="1020854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10</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313811594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00110"/>
          </a:xfrm>
          <a:prstGeom prst="rect">
            <a:avLst/>
          </a:prstGeom>
          <a:noFill/>
        </p:spPr>
        <p:txBody>
          <a:bodyPr wrap="square" rtlCol="0">
            <a:spAutoFit/>
          </a:bodyPr>
          <a:lstStyle/>
          <a:p>
            <a:pPr fontAlgn="base"/>
            <a:r>
              <a:rPr lang="sv-SE" sz="2000" b="1" dirty="0">
                <a:latin typeface="Arial" panose="020B0604020202020204" pitchFamily="34" charset="0"/>
                <a:cs typeface="Arial" panose="020B0604020202020204" pitchFamily="34" charset="0"/>
              </a:rPr>
              <a:t>Får du den hjälp du vill ha på läger? Resultat för 202</a:t>
            </a:r>
            <a:r>
              <a:rPr lang="en-US" sz="2000" b="1" dirty="0">
                <a:latin typeface="Arial" panose="020B0604020202020204" pitchFamily="34" charset="0"/>
                <a:cs typeface="Arial" panose="020B0604020202020204" pitchFamily="34" charset="0"/>
              </a:rPr>
              <a:t>5</a:t>
            </a:r>
            <a:endParaRPr lang="en-US" sz="2400" b="0" i="0" dirty="0">
              <a:effectLst/>
              <a:latin typeface="Arial" panose="020B0604020202020204" pitchFamily="34" charset="0"/>
              <a:cs typeface="Arial" panose="020B0604020202020204" pitchFamily="34" charset="0"/>
            </a:endParaRP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166</a:t>
            </a:r>
          </a:p>
        </p:txBody>
      </p:sp>
      <p:sp>
        <p:nvSpPr>
          <p:cNvPr id="2" name="textruta 1">
            <a:extLst>
              <a:ext uri="{FF2B5EF4-FFF2-40B4-BE49-F238E27FC236}">
                <a16:creationId xmlns:a16="http://schemas.microsoft.com/office/drawing/2014/main" id="{12B95E9F-9509-8729-DC72-F930AF5B3EC7}"/>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3978840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11</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241795292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00110"/>
          </a:xfrm>
          <a:prstGeom prst="rect">
            <a:avLst/>
          </a:prstGeom>
          <a:noFill/>
        </p:spPr>
        <p:txBody>
          <a:bodyPr wrap="square" rtlCol="0">
            <a:spAutoFit/>
          </a:bodyPr>
          <a:lstStyle/>
          <a:p>
            <a:pPr fontAlgn="base"/>
            <a:r>
              <a:rPr lang="sv-SE" sz="2000" b="1" dirty="0">
                <a:latin typeface="Arial" panose="020B0604020202020204" pitchFamily="34" charset="0"/>
                <a:cs typeface="Arial" panose="020B0604020202020204" pitchFamily="34" charset="0"/>
              </a:rPr>
              <a:t>Får du den hjälp du vill ha på läger? Resultat för 202</a:t>
            </a:r>
            <a:r>
              <a:rPr lang="en-US" sz="2000" b="1" dirty="0">
                <a:latin typeface="Arial" panose="020B0604020202020204" pitchFamily="34" charset="0"/>
                <a:cs typeface="Arial" panose="020B0604020202020204" pitchFamily="34" charset="0"/>
              </a:rPr>
              <a:t>5</a:t>
            </a:r>
            <a:endParaRPr lang="en-US" sz="2400" dirty="0">
              <a:latin typeface="Arial" panose="020B0604020202020204" pitchFamily="34" charset="0"/>
              <a:cs typeface="Arial" panose="020B0604020202020204" pitchFamily="34" charset="0"/>
            </a:endParaRPr>
          </a:p>
        </p:txBody>
      </p:sp>
      <p:sp>
        <p:nvSpPr>
          <p:cNvPr id="2" name="textruta 1">
            <a:extLst>
              <a:ext uri="{FF2B5EF4-FFF2-40B4-BE49-F238E27FC236}">
                <a16:creationId xmlns:a16="http://schemas.microsoft.com/office/drawing/2014/main" id="{6A0E0EDD-2FCE-9913-B63F-41A01A2770B7}"/>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308575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12</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00110"/>
          </a:xfrm>
          <a:prstGeom prst="rect">
            <a:avLst/>
          </a:prstGeom>
          <a:noFill/>
        </p:spPr>
        <p:txBody>
          <a:bodyPr wrap="square" rtlCol="0">
            <a:spAutoFit/>
          </a:bodyPr>
          <a:lstStyle/>
          <a:p>
            <a:pPr fontAlgn="base"/>
            <a:r>
              <a:rPr lang="sv-SE" sz="2000" b="1" dirty="0">
                <a:latin typeface="Arial" panose="020B0604020202020204" pitchFamily="34" charset="0"/>
                <a:cs typeface="Arial" panose="020B0604020202020204" pitchFamily="34" charset="0"/>
              </a:rPr>
              <a:t>Får du den hjälp du vill ha på läger?</a:t>
            </a:r>
            <a:endParaRPr lang="en-US" sz="2400" dirty="0">
              <a:latin typeface="Arial" panose="020B0604020202020204" pitchFamily="34" charset="0"/>
              <a:cs typeface="Arial" panose="020B0604020202020204" pitchFamily="34" charset="0"/>
            </a:endParaRPr>
          </a:p>
        </p:txBody>
      </p:sp>
      <p:graphicFrame>
        <p:nvGraphicFramePr>
          <p:cNvPr id="2" name="Tabell 10">
            <a:extLst>
              <a:ext uri="{FF2B5EF4-FFF2-40B4-BE49-F238E27FC236}">
                <a16:creationId xmlns:a16="http://schemas.microsoft.com/office/drawing/2014/main" id="{A8A8AC51-5AF9-206F-8D88-A5C65B9B2800}"/>
              </a:ext>
            </a:extLst>
          </p:cNvPr>
          <p:cNvGraphicFramePr>
            <a:graphicFrameLocks noGrp="1"/>
          </p:cNvGraphicFramePr>
          <p:nvPr>
            <p:extLst>
              <p:ext uri="{D42A27DB-BD31-4B8C-83A1-F6EECF244321}">
                <p14:modId xmlns:p14="http://schemas.microsoft.com/office/powerpoint/2010/main" val="3673587704"/>
              </p:ext>
            </p:extLst>
          </p:nvPr>
        </p:nvGraphicFramePr>
        <p:xfrm>
          <a:off x="376540" y="2590291"/>
          <a:ext cx="9115199" cy="2197436"/>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2407823781"/>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170</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81</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Ja​</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92%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92%​</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7%</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7%​</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16 %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1%​</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A4450470-B2A7-C228-64DA-6E8A611C88C7}"/>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029469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13</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personalen om dig på läger?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6496" y="6453336"/>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165</a:t>
            </a:r>
          </a:p>
        </p:txBody>
      </p:sp>
      <p:graphicFrame>
        <p:nvGraphicFramePr>
          <p:cNvPr id="2" name="Diagram 1">
            <a:extLst>
              <a:ext uri="{FF2B5EF4-FFF2-40B4-BE49-F238E27FC236}">
                <a16:creationId xmlns:a16="http://schemas.microsoft.com/office/drawing/2014/main" id="{10EDEC98-571C-BFF3-769C-C101F0162AF3}"/>
              </a:ext>
            </a:extLst>
          </p:cNvPr>
          <p:cNvGraphicFramePr/>
          <p:nvPr>
            <p:extLst>
              <p:ext uri="{D42A27DB-BD31-4B8C-83A1-F6EECF244321}">
                <p14:modId xmlns:p14="http://schemas.microsoft.com/office/powerpoint/2010/main" val="2441427635"/>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30DCD993-FD99-A889-AC4C-D49734034517}"/>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97817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14</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2239427594"/>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personalen om dig på läger? Resultat för 2025​</a:t>
            </a:r>
          </a:p>
        </p:txBody>
      </p:sp>
      <p:sp>
        <p:nvSpPr>
          <p:cNvPr id="2" name="textruta 1">
            <a:extLst>
              <a:ext uri="{FF2B5EF4-FFF2-40B4-BE49-F238E27FC236}">
                <a16:creationId xmlns:a16="http://schemas.microsoft.com/office/drawing/2014/main" id="{1D4409F0-DD53-6A9B-8D05-C08623AE8FD4}"/>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2843171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D585C-7449-86A6-EE9B-69A9E1880EC0}"/>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556EEF72-AE34-15C8-9400-4B311B1105C6}"/>
              </a:ext>
            </a:extLst>
          </p:cNvPr>
          <p:cNvSpPr>
            <a:spLocks noGrp="1"/>
          </p:cNvSpPr>
          <p:nvPr>
            <p:ph type="sldNum" sz="quarter" idx="11"/>
          </p:nvPr>
        </p:nvSpPr>
        <p:spPr/>
        <p:txBody>
          <a:bodyPr/>
          <a:lstStyle/>
          <a:p>
            <a:fld id="{35DC3D6C-A556-0D48-B15A-DD8A2D5F88FC}" type="slidenum">
              <a:rPr lang="sv-SE" smtClean="0"/>
              <a:t>15</a:t>
            </a:fld>
            <a:endParaRPr lang="sv-SE"/>
          </a:p>
        </p:txBody>
      </p:sp>
      <p:sp>
        <p:nvSpPr>
          <p:cNvPr id="7" name="TextBox 14">
            <a:extLst>
              <a:ext uri="{FF2B5EF4-FFF2-40B4-BE49-F238E27FC236}">
                <a16:creationId xmlns:a16="http://schemas.microsoft.com/office/drawing/2014/main" id="{1BE1674F-0595-DE67-3A8C-D99A1D2D757F}"/>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personalen om dig på läger?</a:t>
            </a:r>
          </a:p>
        </p:txBody>
      </p:sp>
      <p:graphicFrame>
        <p:nvGraphicFramePr>
          <p:cNvPr id="2" name="Tabell 10">
            <a:extLst>
              <a:ext uri="{FF2B5EF4-FFF2-40B4-BE49-F238E27FC236}">
                <a16:creationId xmlns:a16="http://schemas.microsoft.com/office/drawing/2014/main" id="{C2CD0118-40B8-57E3-A4BA-90C1E9F048F6}"/>
              </a:ext>
            </a:extLst>
          </p:cNvPr>
          <p:cNvGraphicFramePr>
            <a:graphicFrameLocks noGrp="1"/>
          </p:cNvGraphicFramePr>
          <p:nvPr>
            <p:extLst>
              <p:ext uri="{D42A27DB-BD31-4B8C-83A1-F6EECF244321}">
                <p14:modId xmlns:p14="http://schemas.microsoft.com/office/powerpoint/2010/main" val="2402038186"/>
              </p:ext>
            </p:extLst>
          </p:nvPr>
        </p:nvGraphicFramePr>
        <p:xfrm>
          <a:off x="376540" y="2590291"/>
          <a:ext cx="9115199" cy="2197436"/>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487765612"/>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a:solidFill>
                            <a:srgbClr val="000000"/>
                          </a:solidFill>
                          <a:effectLst/>
                          <a:latin typeface="Arial" panose="020B0604020202020204" pitchFamily="34" charset="0"/>
                        </a:rPr>
                        <a:t>171</a:t>
                      </a:r>
                      <a:r>
                        <a:rPr lang="sv-SE" sz="1200" b="0" i="0">
                          <a:solidFill>
                            <a:srgbClr val="000000"/>
                          </a:solidFill>
                          <a:effectLst/>
                          <a:latin typeface="Arial" panose="020B0604020202020204" pitchFamily="34" charset="0"/>
                        </a:rPr>
                        <a:t>​</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95%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91%​</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7%​</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2%​</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D9774D20-8008-2629-DADF-38797EBCF26F}"/>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3656079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16</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personalen på läger med dig så att du förstår vad de menar?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3363"/>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164</a:t>
            </a:r>
          </a:p>
        </p:txBody>
      </p:sp>
      <p:graphicFrame>
        <p:nvGraphicFramePr>
          <p:cNvPr id="2" name="Diagram 1">
            <a:extLst>
              <a:ext uri="{FF2B5EF4-FFF2-40B4-BE49-F238E27FC236}">
                <a16:creationId xmlns:a16="http://schemas.microsoft.com/office/drawing/2014/main" id="{2EC27BCB-712C-898F-910B-01A6BEA8694C}"/>
              </a:ext>
            </a:extLst>
          </p:cNvPr>
          <p:cNvGraphicFramePr/>
          <p:nvPr>
            <p:extLst>
              <p:ext uri="{D42A27DB-BD31-4B8C-83A1-F6EECF244321}">
                <p14:modId xmlns:p14="http://schemas.microsoft.com/office/powerpoint/2010/main" val="1591309314"/>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42BCF0AA-9C04-D530-C634-39572EC416AD}"/>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517059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17</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2901360908"/>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personalen på läger med dig så att du förstår vad de menar? Resultat för 2025</a:t>
            </a:r>
          </a:p>
        </p:txBody>
      </p:sp>
      <p:sp>
        <p:nvSpPr>
          <p:cNvPr id="2" name="textruta 1">
            <a:extLst>
              <a:ext uri="{FF2B5EF4-FFF2-40B4-BE49-F238E27FC236}">
                <a16:creationId xmlns:a16="http://schemas.microsoft.com/office/drawing/2014/main" id="{84A270B9-B1B2-CE9E-8F78-2E687A0A23BB}"/>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318110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C3610-88C4-57FA-8812-F66933141E56}"/>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B92E2460-A2D5-EE11-EE26-57C6D7F690CA}"/>
              </a:ext>
            </a:extLst>
          </p:cNvPr>
          <p:cNvSpPr>
            <a:spLocks noGrp="1"/>
          </p:cNvSpPr>
          <p:nvPr>
            <p:ph type="sldNum" sz="quarter" idx="11"/>
          </p:nvPr>
        </p:nvSpPr>
        <p:spPr/>
        <p:txBody>
          <a:bodyPr/>
          <a:lstStyle/>
          <a:p>
            <a:fld id="{35DC3D6C-A556-0D48-B15A-DD8A2D5F88FC}" type="slidenum">
              <a:rPr lang="sv-SE" smtClean="0"/>
              <a:t>18</a:t>
            </a:fld>
            <a:endParaRPr lang="sv-SE"/>
          </a:p>
        </p:txBody>
      </p:sp>
      <p:sp>
        <p:nvSpPr>
          <p:cNvPr id="7" name="TextBox 14">
            <a:extLst>
              <a:ext uri="{FF2B5EF4-FFF2-40B4-BE49-F238E27FC236}">
                <a16:creationId xmlns:a16="http://schemas.microsoft.com/office/drawing/2014/main" id="{52BF2F89-26A7-A01C-B049-F9199DCB9A00}"/>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personalen på läger med dig så att du förstår vad de menar? </a:t>
            </a:r>
          </a:p>
        </p:txBody>
      </p:sp>
      <p:graphicFrame>
        <p:nvGraphicFramePr>
          <p:cNvPr id="2" name="Tabell 10">
            <a:extLst>
              <a:ext uri="{FF2B5EF4-FFF2-40B4-BE49-F238E27FC236}">
                <a16:creationId xmlns:a16="http://schemas.microsoft.com/office/drawing/2014/main" id="{294E1DA3-C241-E01A-46BB-BCD3C8104D6C}"/>
              </a:ext>
            </a:extLst>
          </p:cNvPr>
          <p:cNvGraphicFramePr>
            <a:graphicFrameLocks noGrp="1"/>
          </p:cNvGraphicFramePr>
          <p:nvPr>
            <p:extLst>
              <p:ext uri="{D42A27DB-BD31-4B8C-83A1-F6EECF244321}">
                <p14:modId xmlns:p14="http://schemas.microsoft.com/office/powerpoint/2010/main" val="2200194811"/>
              </p:ext>
            </p:extLst>
          </p:nvPr>
        </p:nvGraphicFramePr>
        <p:xfrm>
          <a:off x="376540" y="2590291"/>
          <a:ext cx="9115199" cy="2197436"/>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628672683"/>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164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169</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93%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90%​</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8%​</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2%​</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E4FC127E-A779-3D7F-26A1-9A8293442F6B}"/>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3377182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19</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personalen på läger vad du säger?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167</a:t>
            </a:r>
          </a:p>
        </p:txBody>
      </p:sp>
      <p:graphicFrame>
        <p:nvGraphicFramePr>
          <p:cNvPr id="2" name="Diagram 1">
            <a:extLst>
              <a:ext uri="{FF2B5EF4-FFF2-40B4-BE49-F238E27FC236}">
                <a16:creationId xmlns:a16="http://schemas.microsoft.com/office/drawing/2014/main" id="{2A5F65CA-FE12-08F4-6932-45DE610572FD}"/>
              </a:ext>
            </a:extLst>
          </p:cNvPr>
          <p:cNvGraphicFramePr/>
          <p:nvPr>
            <p:extLst>
              <p:ext uri="{D42A27DB-BD31-4B8C-83A1-F6EECF244321}">
                <p14:modId xmlns:p14="http://schemas.microsoft.com/office/powerpoint/2010/main" val="946140454"/>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5794D1A8-CDCF-1B49-6F94-67460C4256A4}"/>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947876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2</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Bakgrund</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8097856"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har hanterats av analysföretaget Lysio Research på uppdrag av förvaltningen för funktionsstöd i Göteborgs stad.</a:t>
            </a:r>
          </a:p>
          <a:p>
            <a:r>
              <a:rPr lang="sv-SE" sz="1100" dirty="0">
                <a:solidFill>
                  <a:srgbClr val="231F20"/>
                </a:solidFill>
              </a:rPr>
              <a:t> </a:t>
            </a:r>
          </a:p>
          <a:p>
            <a:r>
              <a:rPr lang="sv-SE" sz="1100" dirty="0">
                <a:solidFill>
                  <a:srgbClr val="231F20"/>
                </a:solidFill>
              </a:rPr>
              <a:t>Denna rapport gäller: Lägerverksamhet</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1" y="2044322"/>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Tillvägagångssätt</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272480" y="2453413"/>
            <a:ext cx="7910995"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genomförs huvudsakligen genom en webbenkät med unika inloggningskoder för varje brukare. Det innebär att en brukare enbart kan svara på respektive enkät en gång, vilket är en förutsättning för att resultat och svarsfrekvens ska vara korrekt. Varje enhet har fått en uppsättning unika koder som de sedan distribuerat till brukarna på den aktuella enheten.</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0" y="3605100"/>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Svarsfrekvens</a:t>
            </a:r>
            <a:endParaRPr lang="sv-SE" sz="2000" b="1" kern="0" dirty="0">
              <a:solidFill>
                <a:srgbClr val="231F20"/>
              </a:solidFill>
              <a:latin typeface="Arial Black" charset="0"/>
              <a:ea typeface="Arial Black" charset="0"/>
              <a:cs typeface="Arial Black" charset="0"/>
            </a:endParaRP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69" y="4007878"/>
            <a:ext cx="7354444" cy="20854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en-US" sz="1100" dirty="0">
                <a:solidFill>
                  <a:srgbClr val="231F20"/>
                </a:solidFill>
              </a:rPr>
              <a:t>Antal </a:t>
            </a:r>
            <a:r>
              <a:rPr lang="en-US" sz="1100" dirty="0" err="1">
                <a:solidFill>
                  <a:srgbClr val="231F20"/>
                </a:solidFill>
              </a:rPr>
              <a:t>brukare</a:t>
            </a:r>
            <a:r>
              <a:rPr lang="en-US" sz="1100" dirty="0">
                <a:solidFill>
                  <a:srgbClr val="231F20"/>
                </a:solidFill>
              </a:rPr>
              <a:t> som ingick i målgruppen för enkäten var 282. Totalt sett </a:t>
            </a:r>
            <a:r>
              <a:rPr lang="en-US" sz="1100" dirty="0" err="1">
                <a:solidFill>
                  <a:srgbClr val="231F20"/>
                </a:solidFill>
              </a:rPr>
              <a:t>har</a:t>
            </a:r>
            <a:r>
              <a:rPr lang="en-US" sz="1100" dirty="0">
                <a:solidFill>
                  <a:srgbClr val="231F20"/>
                </a:solidFill>
              </a:rPr>
              <a:t> 167 svar inkommit. Det innebär att svarsfrekvensen </a:t>
            </a:r>
            <a:r>
              <a:rPr lang="en-US" sz="1100" dirty="0" err="1">
                <a:solidFill>
                  <a:srgbClr val="231F20"/>
                </a:solidFill>
              </a:rPr>
              <a:t>är</a:t>
            </a:r>
            <a:r>
              <a:rPr lang="en-US" sz="1100" dirty="0">
                <a:solidFill>
                  <a:srgbClr val="231F20"/>
                </a:solidFill>
              </a:rPr>
              <a:t> 59 </a:t>
            </a:r>
            <a:r>
              <a:rPr lang="en-US" sz="1100" dirty="0" err="1">
                <a:solidFill>
                  <a:srgbClr val="231F20"/>
                </a:solidFill>
              </a:rPr>
              <a:t>procent</a:t>
            </a:r>
            <a:r>
              <a:rPr lang="en-US" sz="1100" dirty="0">
                <a:solidFill>
                  <a:srgbClr val="231F20"/>
                </a:solidFill>
              </a:rPr>
              <a:t>. </a:t>
            </a:r>
            <a:r>
              <a:rPr lang="sv-SE" sz="1100" dirty="0">
                <a:solidFill>
                  <a:srgbClr val="231F20"/>
                </a:solidFill>
              </a:rPr>
              <a:t>Resultat visas inte för frågor med färre än fem svar. En låg svarsfrekvens eller ett litet antal deltagare i undersökningen innebär att resultaten ska tolkas med försiktighet. </a:t>
            </a:r>
            <a:endParaRPr lang="en-US" sz="1100" dirty="0">
              <a:solidFill>
                <a:srgbClr val="231F20"/>
              </a:solidFill>
            </a:endParaRPr>
          </a:p>
        </p:txBody>
      </p:sp>
      <p:sp>
        <p:nvSpPr>
          <p:cNvPr id="2" name="textruta 1">
            <a:extLst>
              <a:ext uri="{FF2B5EF4-FFF2-40B4-BE49-F238E27FC236}">
                <a16:creationId xmlns:a16="http://schemas.microsoft.com/office/drawing/2014/main" id="{71E591F9-40D6-6DE7-CFD3-9681BCE167D4}"/>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587810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20</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377011218"/>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personalen på läger vad du säger? Resultat för 2025</a:t>
            </a:r>
          </a:p>
        </p:txBody>
      </p:sp>
      <p:sp>
        <p:nvSpPr>
          <p:cNvPr id="2" name="textruta 1">
            <a:extLst>
              <a:ext uri="{FF2B5EF4-FFF2-40B4-BE49-F238E27FC236}">
                <a16:creationId xmlns:a16="http://schemas.microsoft.com/office/drawing/2014/main" id="{61C8F135-3B9C-B5DB-5306-EC1FDB7727CA}"/>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3732109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093E4-4AB1-8FE2-E252-A1AF41C4E189}"/>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9CB1962C-196A-31CA-D2E6-E3D45FF4A71E}"/>
              </a:ext>
            </a:extLst>
          </p:cNvPr>
          <p:cNvSpPr>
            <a:spLocks noGrp="1"/>
          </p:cNvSpPr>
          <p:nvPr>
            <p:ph type="sldNum" sz="quarter" idx="11"/>
          </p:nvPr>
        </p:nvSpPr>
        <p:spPr/>
        <p:txBody>
          <a:bodyPr/>
          <a:lstStyle/>
          <a:p>
            <a:fld id="{35DC3D6C-A556-0D48-B15A-DD8A2D5F88FC}" type="slidenum">
              <a:rPr lang="sv-SE" smtClean="0"/>
              <a:t>21</a:t>
            </a:fld>
            <a:endParaRPr lang="sv-SE"/>
          </a:p>
        </p:txBody>
      </p:sp>
      <p:sp>
        <p:nvSpPr>
          <p:cNvPr id="7" name="TextBox 14">
            <a:extLst>
              <a:ext uri="{FF2B5EF4-FFF2-40B4-BE49-F238E27FC236}">
                <a16:creationId xmlns:a16="http://schemas.microsoft.com/office/drawing/2014/main" id="{7547ABB5-ED88-C91F-E32C-598A8C8808FB}"/>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personalen på läger vad du säger? </a:t>
            </a:r>
          </a:p>
        </p:txBody>
      </p:sp>
      <p:graphicFrame>
        <p:nvGraphicFramePr>
          <p:cNvPr id="2" name="Tabell 10">
            <a:extLst>
              <a:ext uri="{FF2B5EF4-FFF2-40B4-BE49-F238E27FC236}">
                <a16:creationId xmlns:a16="http://schemas.microsoft.com/office/drawing/2014/main" id="{D5466402-9B0A-3085-BF50-B0A04C9954DA}"/>
              </a:ext>
            </a:extLst>
          </p:cNvPr>
          <p:cNvGraphicFramePr>
            <a:graphicFrameLocks noGrp="1"/>
          </p:cNvGraphicFramePr>
          <p:nvPr>
            <p:extLst>
              <p:ext uri="{D42A27DB-BD31-4B8C-83A1-F6EECF244321}">
                <p14:modId xmlns:p14="http://schemas.microsoft.com/office/powerpoint/2010/main" val="4193157880"/>
              </p:ext>
            </p:extLst>
          </p:nvPr>
        </p:nvGraphicFramePr>
        <p:xfrm>
          <a:off x="376540" y="2590291"/>
          <a:ext cx="9115199" cy="2197436"/>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1199866708"/>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167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170</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78</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83%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86%​</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15%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14%​</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1%​</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5" name="textruta 4">
            <a:extLst>
              <a:ext uri="{FF2B5EF4-FFF2-40B4-BE49-F238E27FC236}">
                <a16:creationId xmlns:a16="http://schemas.microsoft.com/office/drawing/2014/main" id="{FEAA5C80-4802-0C4F-CDC3-40E0FFB0FC93}"/>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632581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22</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00110"/>
          </a:xfrm>
          <a:prstGeom prst="rect">
            <a:avLst/>
          </a:prstGeom>
          <a:noFill/>
        </p:spPr>
        <p:txBody>
          <a:bodyPr wrap="square" rtlCol="0">
            <a:spAutoFit/>
          </a:bodyPr>
          <a:lstStyle/>
          <a:p>
            <a:pPr fontAlgn="base"/>
            <a:r>
              <a:rPr lang="sv-SE" sz="2000" b="1" dirty="0">
                <a:latin typeface="Arial" panose="020B0604020202020204" pitchFamily="34" charset="0"/>
                <a:cs typeface="Arial" panose="020B0604020202020204" pitchFamily="34" charset="0"/>
              </a:rPr>
              <a:t>Känner du dig trygg med personalen på läger? Resultat för 2025</a:t>
            </a:r>
            <a:endParaRPr lang="en-US" sz="2400" b="0" i="0" dirty="0">
              <a:effectLst/>
              <a:latin typeface="Arial" panose="020B0604020202020204" pitchFamily="34" charset="0"/>
              <a:cs typeface="Arial" panose="020B0604020202020204" pitchFamily="34" charset="0"/>
            </a:endParaRP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165</a:t>
            </a:r>
          </a:p>
        </p:txBody>
      </p:sp>
      <p:graphicFrame>
        <p:nvGraphicFramePr>
          <p:cNvPr id="2" name="Diagram 1">
            <a:extLst>
              <a:ext uri="{FF2B5EF4-FFF2-40B4-BE49-F238E27FC236}">
                <a16:creationId xmlns:a16="http://schemas.microsoft.com/office/drawing/2014/main" id="{B687189B-8FBF-86F2-5742-36B9F42B01F7}"/>
              </a:ext>
            </a:extLst>
          </p:cNvPr>
          <p:cNvGraphicFramePr/>
          <p:nvPr>
            <p:extLst>
              <p:ext uri="{D42A27DB-BD31-4B8C-83A1-F6EECF244321}">
                <p14:modId xmlns:p14="http://schemas.microsoft.com/office/powerpoint/2010/main" val="621735598"/>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DB9E6E8B-9CDF-E8A4-11F1-5B5EC71E5012}"/>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42200848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23</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43140791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00110"/>
          </a:xfrm>
          <a:prstGeom prst="rect">
            <a:avLst/>
          </a:prstGeom>
          <a:noFill/>
        </p:spPr>
        <p:txBody>
          <a:bodyPr wrap="square" rtlCol="0">
            <a:spAutoFit/>
          </a:bodyPr>
          <a:lstStyle/>
          <a:p>
            <a:pPr fontAlgn="base"/>
            <a:r>
              <a:rPr lang="sv-SE" sz="2000" b="1" dirty="0">
                <a:latin typeface="Arial" panose="020B0604020202020204" pitchFamily="34" charset="0"/>
                <a:cs typeface="Arial" panose="020B0604020202020204" pitchFamily="34" charset="0"/>
              </a:rPr>
              <a:t>Känner du dig trygg med personalen på läger? Resultat för 2025</a:t>
            </a:r>
            <a:endParaRPr lang="en-US" sz="2400" dirty="0">
              <a:latin typeface="Arial" panose="020B0604020202020204" pitchFamily="34" charset="0"/>
              <a:cs typeface="Arial" panose="020B0604020202020204" pitchFamily="34" charset="0"/>
            </a:endParaRPr>
          </a:p>
        </p:txBody>
      </p:sp>
      <p:sp>
        <p:nvSpPr>
          <p:cNvPr id="2" name="textruta 1">
            <a:extLst>
              <a:ext uri="{FF2B5EF4-FFF2-40B4-BE49-F238E27FC236}">
                <a16:creationId xmlns:a16="http://schemas.microsoft.com/office/drawing/2014/main" id="{50357171-2BE4-CEAD-9035-06FB7C1B6D51}"/>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2266478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37867-ACE3-8210-BF57-36B05E6C0371}"/>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51642738-1878-60D7-3CA9-7D21126C45D4}"/>
              </a:ext>
            </a:extLst>
          </p:cNvPr>
          <p:cNvSpPr>
            <a:spLocks noGrp="1"/>
          </p:cNvSpPr>
          <p:nvPr>
            <p:ph type="sldNum" sz="quarter" idx="11"/>
          </p:nvPr>
        </p:nvSpPr>
        <p:spPr/>
        <p:txBody>
          <a:bodyPr/>
          <a:lstStyle/>
          <a:p>
            <a:fld id="{35DC3D6C-A556-0D48-B15A-DD8A2D5F88FC}" type="slidenum">
              <a:rPr lang="sv-SE" smtClean="0"/>
              <a:t>24</a:t>
            </a:fld>
            <a:endParaRPr lang="sv-SE"/>
          </a:p>
        </p:txBody>
      </p:sp>
      <p:sp>
        <p:nvSpPr>
          <p:cNvPr id="7" name="TextBox 14">
            <a:extLst>
              <a:ext uri="{FF2B5EF4-FFF2-40B4-BE49-F238E27FC236}">
                <a16:creationId xmlns:a16="http://schemas.microsoft.com/office/drawing/2014/main" id="{FFF510E2-C442-81DD-0E89-0546706EEE89}"/>
              </a:ext>
            </a:extLst>
          </p:cNvPr>
          <p:cNvSpPr txBox="1"/>
          <p:nvPr/>
        </p:nvSpPr>
        <p:spPr>
          <a:xfrm>
            <a:off x="632519" y="1167401"/>
            <a:ext cx="8592444" cy="400110"/>
          </a:xfrm>
          <a:prstGeom prst="rect">
            <a:avLst/>
          </a:prstGeom>
          <a:noFill/>
        </p:spPr>
        <p:txBody>
          <a:bodyPr wrap="square" rtlCol="0">
            <a:spAutoFit/>
          </a:bodyPr>
          <a:lstStyle/>
          <a:p>
            <a:pPr fontAlgn="base"/>
            <a:r>
              <a:rPr lang="sv-SE" sz="2000" b="1" dirty="0">
                <a:latin typeface="Arial" panose="020B0604020202020204" pitchFamily="34" charset="0"/>
                <a:cs typeface="Arial" panose="020B0604020202020204" pitchFamily="34" charset="0"/>
              </a:rPr>
              <a:t>Känner du dig trygg med personalen på läger?</a:t>
            </a:r>
            <a:endParaRPr lang="en-US" sz="2400" dirty="0">
              <a:latin typeface="Arial" panose="020B0604020202020204" pitchFamily="34" charset="0"/>
              <a:cs typeface="Arial" panose="020B0604020202020204" pitchFamily="34" charset="0"/>
            </a:endParaRPr>
          </a:p>
        </p:txBody>
      </p:sp>
      <p:graphicFrame>
        <p:nvGraphicFramePr>
          <p:cNvPr id="2" name="Tabell 10">
            <a:extLst>
              <a:ext uri="{FF2B5EF4-FFF2-40B4-BE49-F238E27FC236}">
                <a16:creationId xmlns:a16="http://schemas.microsoft.com/office/drawing/2014/main" id="{E758D079-8354-6C8E-7C1A-3512CE053B07}"/>
              </a:ext>
            </a:extLst>
          </p:cNvPr>
          <p:cNvGraphicFramePr>
            <a:graphicFrameLocks noGrp="1"/>
          </p:cNvGraphicFramePr>
          <p:nvPr>
            <p:extLst>
              <p:ext uri="{D42A27DB-BD31-4B8C-83A1-F6EECF244321}">
                <p14:modId xmlns:p14="http://schemas.microsoft.com/office/powerpoint/2010/main" val="2405685753"/>
              </p:ext>
            </p:extLst>
          </p:nvPr>
        </p:nvGraphicFramePr>
        <p:xfrm>
          <a:off x="376540" y="2590291"/>
          <a:ext cx="9115199" cy="2197436"/>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2953141989"/>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170</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81</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97%</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95%​</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3%​</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2%​</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5" name="textruta 4">
            <a:extLst>
              <a:ext uri="{FF2B5EF4-FFF2-40B4-BE49-F238E27FC236}">
                <a16:creationId xmlns:a16="http://schemas.microsoft.com/office/drawing/2014/main" id="{7BF0FBF6-9F27-F801-DE31-2FD0FCDFB4A2}"/>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28801096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25</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rädd för någon/något på läger?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166</a:t>
            </a:r>
          </a:p>
        </p:txBody>
      </p:sp>
      <p:graphicFrame>
        <p:nvGraphicFramePr>
          <p:cNvPr id="2" name="Diagram 1">
            <a:extLst>
              <a:ext uri="{FF2B5EF4-FFF2-40B4-BE49-F238E27FC236}">
                <a16:creationId xmlns:a16="http://schemas.microsoft.com/office/drawing/2014/main" id="{D5C2DC97-400E-F56E-A080-13322030EAC7}"/>
              </a:ext>
            </a:extLst>
          </p:cNvPr>
          <p:cNvGraphicFramePr/>
          <p:nvPr>
            <p:extLst>
              <p:ext uri="{D42A27DB-BD31-4B8C-83A1-F6EECF244321}">
                <p14:modId xmlns:p14="http://schemas.microsoft.com/office/powerpoint/2010/main" val="3621515509"/>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181F59FE-64CB-1527-2073-E9AACE46209D}"/>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869097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26</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2635653429"/>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rädd för någon/något på läger? Resultat för 2025</a:t>
            </a:r>
          </a:p>
        </p:txBody>
      </p:sp>
      <p:sp>
        <p:nvSpPr>
          <p:cNvPr id="2" name="textruta 1">
            <a:extLst>
              <a:ext uri="{FF2B5EF4-FFF2-40B4-BE49-F238E27FC236}">
                <a16:creationId xmlns:a16="http://schemas.microsoft.com/office/drawing/2014/main" id="{59126AEF-946A-EE3F-75ED-0938FD87E270}"/>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1039707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A4E95-D8B7-D239-AAAC-37F8BE5D3B57}"/>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30C16229-5406-38C5-0ECB-AD360CF2A0BC}"/>
              </a:ext>
            </a:extLst>
          </p:cNvPr>
          <p:cNvSpPr>
            <a:spLocks noGrp="1"/>
          </p:cNvSpPr>
          <p:nvPr>
            <p:ph type="sldNum" sz="quarter" idx="11"/>
          </p:nvPr>
        </p:nvSpPr>
        <p:spPr/>
        <p:txBody>
          <a:bodyPr/>
          <a:lstStyle/>
          <a:p>
            <a:fld id="{35DC3D6C-A556-0D48-B15A-DD8A2D5F88FC}" type="slidenum">
              <a:rPr lang="sv-SE" smtClean="0"/>
              <a:t>27</a:t>
            </a:fld>
            <a:endParaRPr lang="sv-SE"/>
          </a:p>
        </p:txBody>
      </p:sp>
      <p:sp>
        <p:nvSpPr>
          <p:cNvPr id="7" name="TextBox 14">
            <a:extLst>
              <a:ext uri="{FF2B5EF4-FFF2-40B4-BE49-F238E27FC236}">
                <a16:creationId xmlns:a16="http://schemas.microsoft.com/office/drawing/2014/main" id="{7505E5EA-B3EC-D387-8EA9-5692B4892692}"/>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rädd för någon/något på läger?</a:t>
            </a:r>
          </a:p>
        </p:txBody>
      </p:sp>
      <p:graphicFrame>
        <p:nvGraphicFramePr>
          <p:cNvPr id="2" name="Tabell 10">
            <a:extLst>
              <a:ext uri="{FF2B5EF4-FFF2-40B4-BE49-F238E27FC236}">
                <a16:creationId xmlns:a16="http://schemas.microsoft.com/office/drawing/2014/main" id="{615B291A-A8AE-514F-BBBD-B224BF30F2A3}"/>
              </a:ext>
            </a:extLst>
          </p:cNvPr>
          <p:cNvGraphicFramePr>
            <a:graphicFrameLocks noGrp="1"/>
          </p:cNvGraphicFramePr>
          <p:nvPr>
            <p:extLst>
              <p:ext uri="{D42A27DB-BD31-4B8C-83A1-F6EECF244321}">
                <p14:modId xmlns:p14="http://schemas.microsoft.com/office/powerpoint/2010/main" val="3338647660"/>
              </p:ext>
            </p:extLst>
          </p:nvPr>
        </p:nvGraphicFramePr>
        <p:xfrm>
          <a:off x="376540" y="2590291"/>
          <a:ext cx="9115199" cy="2197436"/>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2857775924"/>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170</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11%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5%​</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12%​</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83%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82%​</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5" name="textruta 4">
            <a:extLst>
              <a:ext uri="{FF2B5EF4-FFF2-40B4-BE49-F238E27FC236}">
                <a16:creationId xmlns:a16="http://schemas.microsoft.com/office/drawing/2014/main" id="{13C062E0-5F6C-1FFC-BABF-344532681AF1}"/>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4316682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28</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är dåligt på läger?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38132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svar:165</a:t>
            </a:r>
          </a:p>
        </p:txBody>
      </p:sp>
      <p:graphicFrame>
        <p:nvGraphicFramePr>
          <p:cNvPr id="2" name="Diagram 1">
            <a:extLst>
              <a:ext uri="{FF2B5EF4-FFF2-40B4-BE49-F238E27FC236}">
                <a16:creationId xmlns:a16="http://schemas.microsoft.com/office/drawing/2014/main" id="{23966F43-036B-5372-7535-C084ACC2DEF9}"/>
              </a:ext>
            </a:extLst>
          </p:cNvPr>
          <p:cNvGraphicFramePr/>
          <p:nvPr>
            <p:extLst>
              <p:ext uri="{D42A27DB-BD31-4B8C-83A1-F6EECF244321}">
                <p14:modId xmlns:p14="http://schemas.microsoft.com/office/powerpoint/2010/main" val="39671760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16752C6B-D509-BAEB-070B-5FD2D3401E41}"/>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26014374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29</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1221219839"/>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är dåligt på läger? Resultat för 2025</a:t>
            </a:r>
          </a:p>
        </p:txBody>
      </p:sp>
      <p:sp>
        <p:nvSpPr>
          <p:cNvPr id="2" name="textruta 1">
            <a:extLst>
              <a:ext uri="{FF2B5EF4-FFF2-40B4-BE49-F238E27FC236}">
                <a16:creationId xmlns:a16="http://schemas.microsoft.com/office/drawing/2014/main" id="{8FB8772A-FCE8-F851-BEE5-AA249B893566}"/>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2169804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3</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Resultatredovisning</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7910996" cy="17409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chemeClr val="tx1"/>
                </a:solidFill>
              </a:rPr>
              <a:t>I beräkningen av resultaten exkluderas svarsalternativen ”vet inte/vill inte svara” så att resultatet summerar till hundra procent utan alternativen ”vet inte/vill inte svara”. För att visa hur stor andel som svarat ”vet inte/vill inte svara” på en fråga, redovisas även den informationen i en separat tabell. </a:t>
            </a:r>
          </a:p>
          <a:p>
            <a:pPr lvl="0">
              <a:defRPr/>
            </a:pPr>
            <a:endParaRPr lang="sv-SE" sz="1100" strike="sngStrike" dirty="0">
              <a:solidFill>
                <a:srgbClr val="231F20"/>
              </a:solidFill>
            </a:endParaRPr>
          </a:p>
          <a:p>
            <a:pPr lvl="0">
              <a:defRPr/>
            </a:pPr>
            <a:r>
              <a:rPr lang="sv-SE" sz="1100" dirty="0">
                <a:solidFill>
                  <a:srgbClr val="231F20"/>
                </a:solidFill>
              </a:rPr>
              <a:t>Resultat visas inte för frågor med färre än fem svar.</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2" y="2204864"/>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Avrundningar</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74" y="2608110"/>
            <a:ext cx="7910995" cy="8145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rgbClr val="231F20"/>
                </a:solidFill>
              </a:rPr>
              <a:t>När ni tar del av resultatet är det viktigt att känna till att det förekommer avrundningar i redovisningen. Det kan göra att det framstår som att resultatet summerar till något mer eller mindre än 100 procent för en fråga, även om så inte är fallet. Om exempelvis 50,5 procent svarat ett alternativ, och 49,5 svarat ett annat, innebär avrundningarna att det kommer att redovisas som 51 respektive 50 procent. Detta är dock inget fel, utan en effekt av avrundningar. </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1" y="3624485"/>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Redovisning av kön</a:t>
            </a: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71" y="4027263"/>
            <a:ext cx="7354444" cy="92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rgbClr val="231F20"/>
                </a:solidFill>
              </a:rPr>
              <a:t>Av anonymitetsskäl redovisas resultat uppdelat på kön om det finns minst fem svar från såväl män som kvinnor. Om könsuppdelade resultat saknas i en rapport, beror det på att det inte finns tillräckligt många svar i någon av grupperna. För att ytterligare värna om anonymiteten, anges inte antalet svar vid redovisningar uppdelade på kön, utan endast andelar. </a:t>
            </a:r>
          </a:p>
        </p:txBody>
      </p:sp>
      <p:sp>
        <p:nvSpPr>
          <p:cNvPr id="2" name="textruta 1">
            <a:extLst>
              <a:ext uri="{FF2B5EF4-FFF2-40B4-BE49-F238E27FC236}">
                <a16:creationId xmlns:a16="http://schemas.microsoft.com/office/drawing/2014/main" id="{529D2685-C51B-A375-B6D8-B707FE971B66}"/>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7186029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FE94F-40BF-CBAF-809F-2B78E0735AD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DB767F6F-83E6-844D-480B-D361504C74FD}"/>
              </a:ext>
            </a:extLst>
          </p:cNvPr>
          <p:cNvSpPr>
            <a:spLocks noGrp="1"/>
          </p:cNvSpPr>
          <p:nvPr>
            <p:ph type="sldNum" sz="quarter" idx="11"/>
          </p:nvPr>
        </p:nvSpPr>
        <p:spPr/>
        <p:txBody>
          <a:bodyPr/>
          <a:lstStyle/>
          <a:p>
            <a:fld id="{35DC3D6C-A556-0D48-B15A-DD8A2D5F88FC}" type="slidenum">
              <a:rPr lang="sv-SE" smtClean="0"/>
              <a:t>30</a:t>
            </a:fld>
            <a:endParaRPr lang="sv-SE"/>
          </a:p>
        </p:txBody>
      </p:sp>
      <p:sp>
        <p:nvSpPr>
          <p:cNvPr id="7" name="TextBox 14">
            <a:extLst>
              <a:ext uri="{FF2B5EF4-FFF2-40B4-BE49-F238E27FC236}">
                <a16:creationId xmlns:a16="http://schemas.microsoft.com/office/drawing/2014/main" id="{F85B24B3-0C5D-9498-A226-74D05E4D7B8E}"/>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är dåligt på läger?</a:t>
            </a:r>
          </a:p>
        </p:txBody>
      </p:sp>
      <p:graphicFrame>
        <p:nvGraphicFramePr>
          <p:cNvPr id="2" name="Tabell 10">
            <a:extLst>
              <a:ext uri="{FF2B5EF4-FFF2-40B4-BE49-F238E27FC236}">
                <a16:creationId xmlns:a16="http://schemas.microsoft.com/office/drawing/2014/main" id="{72186BAB-DC1D-E44D-8A4D-190DEB168DA9}"/>
              </a:ext>
            </a:extLst>
          </p:cNvPr>
          <p:cNvGraphicFramePr>
            <a:graphicFrameLocks noGrp="1"/>
          </p:cNvGraphicFramePr>
          <p:nvPr>
            <p:extLst>
              <p:ext uri="{D42A27DB-BD31-4B8C-83A1-F6EECF244321}">
                <p14:modId xmlns:p14="http://schemas.microsoft.com/office/powerpoint/2010/main" val="2519708101"/>
              </p:ext>
            </p:extLst>
          </p:nvPr>
        </p:nvGraphicFramePr>
        <p:xfrm>
          <a:off x="376540" y="2590291"/>
          <a:ext cx="9115199" cy="1876507"/>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1980647567"/>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170</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96%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92 %​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Nej​</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4%</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8 %​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768E0836-7A1C-6E4E-DB51-A40E739015E8}"/>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35222603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31</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att vara på läger?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166</a:t>
            </a:r>
          </a:p>
        </p:txBody>
      </p:sp>
      <p:graphicFrame>
        <p:nvGraphicFramePr>
          <p:cNvPr id="2" name="Diagram 1">
            <a:extLst>
              <a:ext uri="{FF2B5EF4-FFF2-40B4-BE49-F238E27FC236}">
                <a16:creationId xmlns:a16="http://schemas.microsoft.com/office/drawing/2014/main" id="{409A15EF-E3FB-201F-E8FC-3032EAAF3C5B}"/>
              </a:ext>
            </a:extLst>
          </p:cNvPr>
          <p:cNvGraphicFramePr/>
          <p:nvPr>
            <p:extLst>
              <p:ext uri="{D42A27DB-BD31-4B8C-83A1-F6EECF244321}">
                <p14:modId xmlns:p14="http://schemas.microsoft.com/office/powerpoint/2010/main" val="3350650740"/>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442F25F1-DB88-2FC4-A248-B49AD944E7AD}"/>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27440029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32</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70164751"/>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att vara på läger? Resultat för 2025</a:t>
            </a:r>
          </a:p>
        </p:txBody>
      </p:sp>
      <p:sp>
        <p:nvSpPr>
          <p:cNvPr id="2" name="textruta 1">
            <a:extLst>
              <a:ext uri="{FF2B5EF4-FFF2-40B4-BE49-F238E27FC236}">
                <a16:creationId xmlns:a16="http://schemas.microsoft.com/office/drawing/2014/main" id="{22F9C6A3-117D-EE38-35CF-6D45A3A70494}"/>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28690296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7AD86-7860-3E84-88F2-CA8D5983CFCA}"/>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CC84402-0509-0853-E3BD-0351698D3480}"/>
              </a:ext>
            </a:extLst>
          </p:cNvPr>
          <p:cNvSpPr>
            <a:spLocks noGrp="1"/>
          </p:cNvSpPr>
          <p:nvPr>
            <p:ph type="sldNum" sz="quarter" idx="11"/>
          </p:nvPr>
        </p:nvSpPr>
        <p:spPr/>
        <p:txBody>
          <a:bodyPr/>
          <a:lstStyle/>
          <a:p>
            <a:fld id="{35DC3D6C-A556-0D48-B15A-DD8A2D5F88FC}" type="slidenum">
              <a:rPr lang="sv-SE" smtClean="0"/>
              <a:t>33</a:t>
            </a:fld>
            <a:endParaRPr lang="sv-SE"/>
          </a:p>
        </p:txBody>
      </p:sp>
      <p:sp>
        <p:nvSpPr>
          <p:cNvPr id="7" name="TextBox 14">
            <a:extLst>
              <a:ext uri="{FF2B5EF4-FFF2-40B4-BE49-F238E27FC236}">
                <a16:creationId xmlns:a16="http://schemas.microsoft.com/office/drawing/2014/main" id="{800D5EF9-3E6B-837A-51AE-467EDF7EA73D}"/>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att vara på läger?</a:t>
            </a:r>
          </a:p>
        </p:txBody>
      </p:sp>
      <p:graphicFrame>
        <p:nvGraphicFramePr>
          <p:cNvPr id="2" name="Tabell 10">
            <a:extLst>
              <a:ext uri="{FF2B5EF4-FFF2-40B4-BE49-F238E27FC236}">
                <a16:creationId xmlns:a16="http://schemas.microsoft.com/office/drawing/2014/main" id="{FFCA5A59-DC02-1B14-B74F-25760FD47A97}"/>
              </a:ext>
            </a:extLst>
          </p:cNvPr>
          <p:cNvGraphicFramePr>
            <a:graphicFrameLocks noGrp="1"/>
          </p:cNvGraphicFramePr>
          <p:nvPr>
            <p:extLst>
              <p:ext uri="{D42A27DB-BD31-4B8C-83A1-F6EECF244321}">
                <p14:modId xmlns:p14="http://schemas.microsoft.com/office/powerpoint/2010/main" val="3303540491"/>
              </p:ext>
            </p:extLst>
          </p:nvPr>
        </p:nvGraphicFramePr>
        <p:xfrm>
          <a:off x="376540" y="2590291"/>
          <a:ext cx="9115199" cy="2197436"/>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1313819954"/>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170</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96%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95 %​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4 %​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1 %​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7B93B9CC-9098-CDC7-C015-0CCE90E145F9}"/>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7318226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34</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personalen på läger snälla?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165</a:t>
            </a:r>
          </a:p>
        </p:txBody>
      </p:sp>
      <p:graphicFrame>
        <p:nvGraphicFramePr>
          <p:cNvPr id="2" name="Diagram 1">
            <a:extLst>
              <a:ext uri="{FF2B5EF4-FFF2-40B4-BE49-F238E27FC236}">
                <a16:creationId xmlns:a16="http://schemas.microsoft.com/office/drawing/2014/main" id="{3578BBC1-ED96-59EE-1F82-47DFB4B4287A}"/>
              </a:ext>
            </a:extLst>
          </p:cNvPr>
          <p:cNvGraphicFramePr/>
          <p:nvPr>
            <p:extLst>
              <p:ext uri="{D42A27DB-BD31-4B8C-83A1-F6EECF244321}">
                <p14:modId xmlns:p14="http://schemas.microsoft.com/office/powerpoint/2010/main" val="323631038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182BCEDE-AB47-E919-DCAA-E9B59CFDA988}"/>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6954622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35</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3657753690"/>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personalen på läger snälla? Resultat för 2025</a:t>
            </a:r>
          </a:p>
        </p:txBody>
      </p:sp>
      <p:sp>
        <p:nvSpPr>
          <p:cNvPr id="2" name="textruta 1">
            <a:extLst>
              <a:ext uri="{FF2B5EF4-FFF2-40B4-BE49-F238E27FC236}">
                <a16:creationId xmlns:a16="http://schemas.microsoft.com/office/drawing/2014/main" id="{4E2274D0-24CC-3771-E093-7F939E3FB43D}"/>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7486697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69C2B-1DFE-A315-9CC6-20B351227BD7}"/>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FF1E0AE-79E6-E399-1D6D-A7300AE2E2E0}"/>
              </a:ext>
            </a:extLst>
          </p:cNvPr>
          <p:cNvSpPr>
            <a:spLocks noGrp="1"/>
          </p:cNvSpPr>
          <p:nvPr>
            <p:ph type="sldNum" sz="quarter" idx="11"/>
          </p:nvPr>
        </p:nvSpPr>
        <p:spPr/>
        <p:txBody>
          <a:bodyPr/>
          <a:lstStyle/>
          <a:p>
            <a:fld id="{35DC3D6C-A556-0D48-B15A-DD8A2D5F88FC}" type="slidenum">
              <a:rPr lang="sv-SE" smtClean="0"/>
              <a:t>36</a:t>
            </a:fld>
            <a:endParaRPr lang="sv-SE"/>
          </a:p>
        </p:txBody>
      </p:sp>
      <p:sp>
        <p:nvSpPr>
          <p:cNvPr id="7" name="TextBox 14">
            <a:extLst>
              <a:ext uri="{FF2B5EF4-FFF2-40B4-BE49-F238E27FC236}">
                <a16:creationId xmlns:a16="http://schemas.microsoft.com/office/drawing/2014/main" id="{CEC85943-31F7-2E4B-F6D4-067FA53402D7}"/>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personalen på läger snälla?</a:t>
            </a:r>
          </a:p>
        </p:txBody>
      </p:sp>
      <p:graphicFrame>
        <p:nvGraphicFramePr>
          <p:cNvPr id="2" name="Tabell 10">
            <a:extLst>
              <a:ext uri="{FF2B5EF4-FFF2-40B4-BE49-F238E27FC236}">
                <a16:creationId xmlns:a16="http://schemas.microsoft.com/office/drawing/2014/main" id="{36F24C43-19F2-59BC-9FD9-39B2E8995704}"/>
              </a:ext>
            </a:extLst>
          </p:cNvPr>
          <p:cNvGraphicFramePr>
            <a:graphicFrameLocks noGrp="1"/>
          </p:cNvGraphicFramePr>
          <p:nvPr>
            <p:extLst>
              <p:ext uri="{D42A27DB-BD31-4B8C-83A1-F6EECF244321}">
                <p14:modId xmlns:p14="http://schemas.microsoft.com/office/powerpoint/2010/main" val="2369341728"/>
              </p:ext>
            </p:extLst>
          </p:nvPr>
        </p:nvGraphicFramePr>
        <p:xfrm>
          <a:off x="376540" y="2590291"/>
          <a:ext cx="9115199" cy="2197436"/>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3737402880"/>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3302317817"/>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171</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dirty="0">
                          <a:solidFill>
                            <a:srgbClr val="000000"/>
                          </a:solidFill>
                          <a:effectLst/>
                          <a:latin typeface="Arial" panose="020B0604020202020204" pitchFamily="34" charset="0"/>
                        </a:rPr>
                        <a:t>Ja​</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98%</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96 %​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a:solidFill>
                            <a:srgbClr val="000000"/>
                          </a:solidFill>
                          <a:effectLst/>
                          <a:latin typeface="Arial" panose="020B0604020202020204" pitchFamily="34" charset="0"/>
                        </a:rPr>
                        <a:t>2 %​</a:t>
                      </a:r>
                      <a:endParaRPr lang="sv-SE" b="0" i="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1 %​</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9624482F-A860-C49A-F71F-D4C4F47E873A}"/>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280092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3224808" y="3245135"/>
            <a:ext cx="8248508" cy="3677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92500" lnSpcReduction="20000"/>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Resultat</a:t>
            </a:r>
            <a:endParaRPr lang="sv-SE" sz="2400" b="1" kern="0" dirty="0">
              <a:solidFill>
                <a:srgbClr val="231F20"/>
              </a:solidFill>
              <a:latin typeface="Arial Black" charset="0"/>
              <a:ea typeface="Arial Black" charset="0"/>
              <a:cs typeface="Arial Black" charset="0"/>
            </a:endParaRPr>
          </a:p>
        </p:txBody>
      </p:sp>
      <p:sp>
        <p:nvSpPr>
          <p:cNvPr id="3" name="Rektangel 2">
            <a:extLst>
              <a:ext uri="{FF2B5EF4-FFF2-40B4-BE49-F238E27FC236}">
                <a16:creationId xmlns:a16="http://schemas.microsoft.com/office/drawing/2014/main" id="{B14EF3C3-B03D-5239-EEB0-A5A325EFB70E}"/>
              </a:ext>
            </a:extLst>
          </p:cNvPr>
          <p:cNvSpPr/>
          <p:nvPr/>
        </p:nvSpPr>
        <p:spPr>
          <a:xfrm>
            <a:off x="0" y="372"/>
            <a:ext cx="2792760" cy="6858000"/>
          </a:xfrm>
          <a:prstGeom prst="rect">
            <a:avLst/>
          </a:prstGeom>
          <a:solidFill>
            <a:srgbClr val="0071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966908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20D63-CD9F-168A-2CC9-5CE90E4EE32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14EB5E73-5323-807C-EEA4-DCEF6EC63620}"/>
              </a:ext>
            </a:extLst>
          </p:cNvPr>
          <p:cNvSpPr>
            <a:spLocks noGrp="1"/>
          </p:cNvSpPr>
          <p:nvPr>
            <p:ph type="sldNum" sz="quarter" idx="11"/>
          </p:nvPr>
        </p:nvSpPr>
        <p:spPr/>
        <p:txBody>
          <a:bodyPr/>
          <a:lstStyle/>
          <a:p>
            <a:fld id="{35DC3D6C-A556-0D48-B15A-DD8A2D5F88FC}" type="slidenum">
              <a:rPr lang="sv-SE" smtClean="0"/>
              <a:t>5</a:t>
            </a:fld>
            <a:endParaRPr lang="sv-SE"/>
          </a:p>
        </p:txBody>
      </p:sp>
      <p:graphicFrame>
        <p:nvGraphicFramePr>
          <p:cNvPr id="12" name="Diagram 11">
            <a:extLst>
              <a:ext uri="{FF2B5EF4-FFF2-40B4-BE49-F238E27FC236}">
                <a16:creationId xmlns:a16="http://schemas.microsoft.com/office/drawing/2014/main" id="{746DE29C-0801-E5C9-9541-6214DA05B1C1}"/>
              </a:ext>
            </a:extLst>
          </p:cNvPr>
          <p:cNvGraphicFramePr/>
          <p:nvPr>
            <p:extLst>
              <p:ext uri="{D42A27DB-BD31-4B8C-83A1-F6EECF244321}">
                <p14:modId xmlns:p14="http://schemas.microsoft.com/office/powerpoint/2010/main" val="1366954268"/>
              </p:ext>
            </p:extLst>
          </p:nvPr>
        </p:nvGraphicFramePr>
        <p:xfrm>
          <a:off x="632519" y="2276872"/>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780BAE6-A683-BC73-9909-E4CEB4A84979}"/>
              </a:ext>
            </a:extLst>
          </p:cNvPr>
          <p:cNvSpPr txBox="1"/>
          <p:nvPr/>
        </p:nvSpPr>
        <p:spPr>
          <a:xfrm>
            <a:off x="632519" y="1167401"/>
            <a:ext cx="8592444" cy="435056"/>
          </a:xfrm>
          <a:prstGeom prst="rect">
            <a:avLst/>
          </a:prstGeom>
          <a:noFill/>
        </p:spPr>
        <p:txBody>
          <a:bodyPr wrap="square" rtlCol="0">
            <a:spAutoFit/>
          </a:bodyPr>
          <a:lstStyle/>
          <a:p>
            <a:pPr lvl="0">
              <a:lnSpc>
                <a:spcPct val="120000"/>
              </a:lnSpc>
              <a:spcBef>
                <a:spcPts val="1000"/>
              </a:spcBef>
            </a:pPr>
            <a:r>
              <a:rPr lang="sv-SE" sz="2000" b="1" dirty="0">
                <a:latin typeface="Arial" panose="020B0604020202020204" pitchFamily="34" charset="0"/>
                <a:cs typeface="Arial" panose="020B0604020202020204" pitchFamily="34" charset="0"/>
              </a:rPr>
              <a:t>Deltagande</a:t>
            </a:r>
            <a:r>
              <a:rPr lang="sv-SE" b="1" dirty="0">
                <a:latin typeface="Arial" panose="020B0604020202020204" pitchFamily="34" charset="0"/>
                <a:cs typeface="Arial" panose="020B0604020202020204" pitchFamily="34" charset="0"/>
              </a:rPr>
              <a:t> </a:t>
            </a:r>
            <a:r>
              <a:rPr lang="sv-SE" sz="2000" b="1" dirty="0">
                <a:solidFill>
                  <a:srgbClr val="000000"/>
                </a:solidFill>
                <a:latin typeface="Arial" panose="020B0604020202020204" pitchFamily="34" charset="0"/>
                <a:cs typeface="Arial" panose="020B0604020202020204" pitchFamily="34" charset="0"/>
              </a:rPr>
              <a:t>Resultat för 2025</a:t>
            </a:r>
          </a:p>
        </p:txBody>
      </p:sp>
      <p:sp>
        <p:nvSpPr>
          <p:cNvPr id="11" name="textruta 10">
            <a:extLst>
              <a:ext uri="{FF2B5EF4-FFF2-40B4-BE49-F238E27FC236}">
                <a16:creationId xmlns:a16="http://schemas.microsoft.com/office/drawing/2014/main" id="{2E810742-3D1A-3792-B1A1-4BDC2057AC14}"/>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187</a:t>
            </a:r>
          </a:p>
        </p:txBody>
      </p:sp>
      <p:sp>
        <p:nvSpPr>
          <p:cNvPr id="2" name="textruta 1">
            <a:extLst>
              <a:ext uri="{FF2B5EF4-FFF2-40B4-BE49-F238E27FC236}">
                <a16:creationId xmlns:a16="http://schemas.microsoft.com/office/drawing/2014/main" id="{B85B5503-FD56-D2AE-360F-EB9961574B17}"/>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458443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6</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160737121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157</a:t>
            </a:r>
          </a:p>
        </p:txBody>
      </p:sp>
      <p:sp>
        <p:nvSpPr>
          <p:cNvPr id="2" name="textruta 1">
            <a:extLst>
              <a:ext uri="{FF2B5EF4-FFF2-40B4-BE49-F238E27FC236}">
                <a16:creationId xmlns:a16="http://schemas.microsoft.com/office/drawing/2014/main" id="{A0D29AFC-2FE9-8E7B-97E4-B90DE6DA6F25}"/>
              </a:ext>
            </a:extLst>
          </p:cNvPr>
          <p:cNvSpPr txBox="1"/>
          <p:nvPr/>
        </p:nvSpPr>
        <p:spPr>
          <a:xfrm>
            <a:off x="417600" y="6606061"/>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Könsresultat visas exklusive de som svarat "Annat" eller "Vill inte svara".​</a:t>
            </a:r>
          </a:p>
        </p:txBody>
      </p:sp>
      <p:sp>
        <p:nvSpPr>
          <p:cNvPr id="4" name="textruta 3">
            <a:extLst>
              <a:ext uri="{FF2B5EF4-FFF2-40B4-BE49-F238E27FC236}">
                <a16:creationId xmlns:a16="http://schemas.microsoft.com/office/drawing/2014/main" id="{80F79303-C10E-A92F-0878-DA18AF2BC11D}"/>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3770856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7</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4242111560"/>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8" y="1167401"/>
            <a:ext cx="8928993"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vara med och bestämma saker som är viktiga för dig på Läger?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167</a:t>
            </a:r>
          </a:p>
        </p:txBody>
      </p:sp>
      <p:sp>
        <p:nvSpPr>
          <p:cNvPr id="2" name="textruta 1">
            <a:extLst>
              <a:ext uri="{FF2B5EF4-FFF2-40B4-BE49-F238E27FC236}">
                <a16:creationId xmlns:a16="http://schemas.microsoft.com/office/drawing/2014/main" id="{1D4B03A9-B35A-625F-B380-C66CC01052B1}"/>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046641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8</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4083831812"/>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8" y="1167401"/>
            <a:ext cx="8856985"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vara med och bestämma saker som är viktiga för dig på Läger? Resultat för 2025</a:t>
            </a:r>
          </a:p>
        </p:txBody>
      </p:sp>
      <p:sp>
        <p:nvSpPr>
          <p:cNvPr id="2" name="textruta 1">
            <a:extLst>
              <a:ext uri="{FF2B5EF4-FFF2-40B4-BE49-F238E27FC236}">
                <a16:creationId xmlns:a16="http://schemas.microsoft.com/office/drawing/2014/main" id="{53D9A0BE-4BA3-07B4-2654-9B7EF55F2D1F}"/>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3957577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9</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8" y="1167401"/>
            <a:ext cx="8928993"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vara med och bestämma saker som är viktiga för dig på Läger?</a:t>
            </a:r>
          </a:p>
        </p:txBody>
      </p:sp>
      <p:graphicFrame>
        <p:nvGraphicFramePr>
          <p:cNvPr id="2" name="Tabell 10">
            <a:extLst>
              <a:ext uri="{FF2B5EF4-FFF2-40B4-BE49-F238E27FC236}">
                <a16:creationId xmlns:a16="http://schemas.microsoft.com/office/drawing/2014/main" id="{A8A8AC51-5AF9-206F-8D88-A5C65B9B2800}"/>
              </a:ext>
            </a:extLst>
          </p:cNvPr>
          <p:cNvGraphicFramePr>
            <a:graphicFrameLocks noGrp="1"/>
          </p:cNvGraphicFramePr>
          <p:nvPr>
            <p:extLst>
              <p:ext uri="{D42A27DB-BD31-4B8C-83A1-F6EECF244321}">
                <p14:modId xmlns:p14="http://schemas.microsoft.com/office/powerpoint/2010/main" val="2955467377"/>
              </p:ext>
            </p:extLst>
          </p:nvPr>
        </p:nvGraphicFramePr>
        <p:xfrm>
          <a:off x="376540" y="2590291"/>
          <a:ext cx="9115199" cy="2197436"/>
        </p:xfrm>
        <a:graphic>
          <a:graphicData uri="http://schemas.openxmlformats.org/drawingml/2006/table">
            <a:tbl>
              <a:tblPr firstRow="1" bandRow="1">
                <a:tableStyleId>{5C22544A-7EE6-4342-B048-85BDC9FD1C3A}</a:tableStyleId>
              </a:tblPr>
              <a:tblGrid>
                <a:gridCol w="2362391">
                  <a:extLst>
                    <a:ext uri="{9D8B030D-6E8A-4147-A177-3AD203B41FA5}">
                      <a16:colId xmlns:a16="http://schemas.microsoft.com/office/drawing/2014/main" val="60862922"/>
                    </a:ext>
                  </a:extLst>
                </a:gridCol>
                <a:gridCol w="2250936">
                  <a:extLst>
                    <a:ext uri="{9D8B030D-6E8A-4147-A177-3AD203B41FA5}">
                      <a16:colId xmlns:a16="http://schemas.microsoft.com/office/drawing/2014/main" val="2223991577"/>
                    </a:ext>
                  </a:extLst>
                </a:gridCol>
                <a:gridCol w="2250936">
                  <a:extLst>
                    <a:ext uri="{9D8B030D-6E8A-4147-A177-3AD203B41FA5}">
                      <a16:colId xmlns:a16="http://schemas.microsoft.com/office/drawing/2014/main" val="462950667"/>
                    </a:ext>
                  </a:extLst>
                </a:gridCol>
                <a:gridCol w="2250936">
                  <a:extLst>
                    <a:ext uri="{9D8B030D-6E8A-4147-A177-3AD203B41FA5}">
                      <a16:colId xmlns:a16="http://schemas.microsoft.com/office/drawing/2014/main" val="2301393477"/>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rtl="0" fontAlgn="auto">
                        <a:lnSpc>
                          <a:spcPts val="2034"/>
                        </a:lnSpc>
                        <a:buNone/>
                      </a:pPr>
                      <a:r>
                        <a:rPr lang="sv-SE" sz="1200" b="0" i="0" dirty="0">
                          <a:solidFill>
                            <a:srgbClr val="000000"/>
                          </a:solidFill>
                          <a:effectLst/>
                          <a:latin typeface="Arial" panose="020B0604020202020204" pitchFamily="34" charset="0"/>
                        </a:rPr>
                        <a:t>​</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1" i="0" dirty="0">
                          <a:solidFill>
                            <a:srgbClr val="000000"/>
                          </a:solidFill>
                          <a:effectLst/>
                          <a:latin typeface="Arial" panose="020B0604020202020204" pitchFamily="34" charset="0"/>
                        </a:rPr>
                        <a:t>2024</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rtl="0" fontAlgn="base">
                        <a:lnSpc>
                          <a:spcPts val="2034"/>
                        </a:lnSpc>
                        <a:buNone/>
                      </a:pPr>
                      <a:r>
                        <a:rPr lang="sv-SE" sz="1200" b="0" i="1" dirty="0">
                          <a:solidFill>
                            <a:srgbClr val="000000"/>
                          </a:solidFill>
                          <a:effectLst/>
                          <a:latin typeface="Arial" panose="020B0604020202020204" pitchFamily="34" charset="0"/>
                        </a:rPr>
                        <a:t>Antal svar</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cs typeface="Arial" panose="020B0604020202020204" pitchFamily="34" charset="0"/>
                        </a:rPr>
                        <a:t>167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rtl="0" fontAlgn="base">
                        <a:lnSpc>
                          <a:spcPts val="2034"/>
                        </a:lnSpc>
                        <a:buNone/>
                      </a:pPr>
                      <a:r>
                        <a:rPr lang="sv-SE" sz="1200" b="0" i="1" dirty="0">
                          <a:solidFill>
                            <a:srgbClr val="000000"/>
                          </a:solidFill>
                          <a:effectLst/>
                          <a:latin typeface="Arial" panose="020B0604020202020204" pitchFamily="34" charset="0"/>
                        </a:rPr>
                        <a:t>165</a:t>
                      </a:r>
                      <a:r>
                        <a:rPr lang="sv-SE" sz="1200" b="0" i="0" dirty="0">
                          <a:solidFill>
                            <a:srgbClr val="000000"/>
                          </a:solidFill>
                          <a:effectLst/>
                          <a:latin typeface="Arial" panose="020B0604020202020204" pitchFamily="34" charset="0"/>
                        </a:rPr>
                        <a:t>​</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Ja​</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78%</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71%​</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Ibland​</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19%</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27%​</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l" rtl="0" fontAlgn="base">
                        <a:lnSpc>
                          <a:spcPts val="2034"/>
                        </a:lnSpc>
                        <a:buNone/>
                      </a:pPr>
                      <a:r>
                        <a:rPr lang="sv-SE" sz="1200" b="0" i="0">
                          <a:solidFill>
                            <a:srgbClr val="000000"/>
                          </a:solidFill>
                          <a:effectLst/>
                          <a:latin typeface="Arial" panose="020B0604020202020204" pitchFamily="34" charset="0"/>
                        </a:rPr>
                        <a:t>Nej​</a:t>
                      </a:r>
                      <a:endParaRPr lang="sv-SE" b="0" i="0">
                        <a:solidFill>
                          <a:srgbClr val="000000"/>
                        </a:solidFill>
                        <a:effectLst/>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1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ase">
                        <a:lnSpc>
                          <a:spcPts val="2034"/>
                        </a:lnSpc>
                        <a:buNone/>
                      </a:pPr>
                      <a:r>
                        <a:rPr lang="sv-SE" sz="1200" b="0" i="0" dirty="0">
                          <a:solidFill>
                            <a:srgbClr val="000000"/>
                          </a:solidFill>
                          <a:effectLst/>
                          <a:latin typeface="Arial" panose="020B0604020202020204" pitchFamily="34" charset="0"/>
                        </a:rPr>
                        <a:t>2%​</a:t>
                      </a:r>
                      <a:endParaRPr lang="sv-SE" b="0" i="0" dirty="0">
                        <a:solidFill>
                          <a:srgbClr val="000000"/>
                        </a:solidFill>
                        <a:effectLs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9 %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259AFA10-1241-5AA8-8135-6FB667C21D42}"/>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 Göteborg</a:t>
            </a:r>
          </a:p>
        </p:txBody>
      </p:sp>
    </p:spTree>
    <p:extLst>
      <p:ext uri="{BB962C8B-B14F-4D97-AF65-F5344CB8AC3E}">
        <p14:creationId xmlns:p14="http://schemas.microsoft.com/office/powerpoint/2010/main" val="17225054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75E57F83DC25C4C88AB49C8B2205EC3" ma:contentTypeVersion="13" ma:contentTypeDescription="Skapa ett nytt dokument." ma:contentTypeScope="" ma:versionID="00864a8163aa0af1bbe9c49edab02233">
  <xsd:schema xmlns:xsd="http://www.w3.org/2001/XMLSchema" xmlns:xs="http://www.w3.org/2001/XMLSchema" xmlns:p="http://schemas.microsoft.com/office/2006/metadata/properties" xmlns:ns2="81995f5d-9335-436c-a2b5-621a7700c809" xmlns:ns3="5a1fb5e2-c5c7-409d-8567-049707731070" targetNamespace="http://schemas.microsoft.com/office/2006/metadata/properties" ma:root="true" ma:fieldsID="0464fa5e16818c3d013da92cac2de37f" ns2:_="" ns3:_="">
    <xsd:import namespace="81995f5d-9335-436c-a2b5-621a7700c809"/>
    <xsd:import namespace="5a1fb5e2-c5c7-409d-8567-04970773107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995f5d-9335-436c-a2b5-621a7700c8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3b54c204-4c6b-42e0-9ca7-399eb0cc1f6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1fb5e2-c5c7-409d-8567-04970773107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7b165f7-5224-4e0c-9499-a165b0466c05}" ma:internalName="TaxCatchAll" ma:showField="CatchAllData" ma:web="5a1fb5e2-c5c7-409d-8567-04970773107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1995f5d-9335-436c-a2b5-621a7700c809">
      <Terms xmlns="http://schemas.microsoft.com/office/infopath/2007/PartnerControls"/>
    </lcf76f155ced4ddcb4097134ff3c332f>
    <TaxCatchAll xmlns="5a1fb5e2-c5c7-409d-8567-04970773107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C42CB4-A916-408D-898B-33500D5185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995f5d-9335-436c-a2b5-621a7700c809"/>
    <ds:schemaRef ds:uri="5a1fb5e2-c5c7-409d-8567-0497077310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C55DF55-831E-4DCA-9B16-F489111C3861}">
  <ds:schemaRefs>
    <ds:schemaRef ds:uri="http://purl.org/dc/terms/"/>
    <ds:schemaRef ds:uri="http://purl.org/dc/elements/1.1/"/>
    <ds:schemaRef ds:uri="http://schemas.microsoft.com/office/2006/documentManagement/types"/>
    <ds:schemaRef ds:uri="5a1fb5e2-c5c7-409d-8567-049707731070"/>
    <ds:schemaRef ds:uri="http://schemas.microsoft.com/office/2006/metadata/properties"/>
    <ds:schemaRef ds:uri="http://purl.org/dc/dcmitype/"/>
    <ds:schemaRef ds:uri="http://schemas.microsoft.com/office/infopath/2007/PartnerControls"/>
    <ds:schemaRef ds:uri="http://schemas.openxmlformats.org/package/2006/metadata/core-properties"/>
    <ds:schemaRef ds:uri="81995f5d-9335-436c-a2b5-621a7700c809"/>
    <ds:schemaRef ds:uri="http://www.w3.org/XML/1998/namespace"/>
  </ds:schemaRefs>
</ds:datastoreItem>
</file>

<file path=customXml/itemProps3.xml><?xml version="1.0" encoding="utf-8"?>
<ds:datastoreItem xmlns:ds="http://schemas.openxmlformats.org/officeDocument/2006/customXml" ds:itemID="{81C9C4D6-0258-4F2E-8E25-9AB9659105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1349</Words>
  <Application>Microsoft Office PowerPoint</Application>
  <PresentationFormat>A4 (210 x 297 mm)</PresentationFormat>
  <Paragraphs>350</Paragraphs>
  <Slides>36</Slides>
  <Notes>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36</vt:i4>
      </vt:variant>
    </vt:vector>
  </HeadingPairs>
  <TitlesOfParts>
    <vt:vector size="40" baseType="lpstr">
      <vt:lpstr>Arial</vt:lpstr>
      <vt:lpstr>Arial Black</vt:lpstr>
      <vt:lpstr>Calibri</vt:lpstr>
      <vt:lpstr>Office Theme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 från Enkätfabriken</dc:title>
  <dc:subject/>
  <dc:creator>Enkätfabriken</dc:creator>
  <cp:keywords/>
  <dc:description/>
  <cp:lastModifiedBy>Birgit Lund</cp:lastModifiedBy>
  <cp:revision>679</cp:revision>
  <cp:lastPrinted>2018-04-19T16:41:41Z</cp:lastPrinted>
  <dcterms:created xsi:type="dcterms:W3CDTF">2018-04-19T14:35:35Z</dcterms:created>
  <dcterms:modified xsi:type="dcterms:W3CDTF">2025-11-26T13:40:49Z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0x010100875E57F83DC25C4C88AB49C8B2205EC3</vt:lpwstr>
  </property>
  <property fmtid="{D5CDD505-2E9C-101B-9397-08002B2CF9AE}" pid="3" name="MediaServiceImageTags">
    <vt:lpwstr/>
  </property>
</Properties>
</file>